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487" r:id="rId2"/>
    <p:sldId id="787" r:id="rId3"/>
    <p:sldId id="1721" r:id="rId4"/>
    <p:sldId id="1380" r:id="rId5"/>
    <p:sldId id="1519" r:id="rId6"/>
    <p:sldId id="1520" r:id="rId7"/>
    <p:sldId id="1727" r:id="rId8"/>
    <p:sldId id="1534" r:id="rId9"/>
    <p:sldId id="1722" r:id="rId10"/>
    <p:sldId id="1535" r:id="rId11"/>
    <p:sldId id="1538" r:id="rId12"/>
    <p:sldId id="696" r:id="rId13"/>
    <p:sldId id="1537" r:id="rId14"/>
    <p:sldId id="1536" r:id="rId15"/>
    <p:sldId id="1540" r:id="rId16"/>
    <p:sldId id="1723" r:id="rId17"/>
    <p:sldId id="1539" r:id="rId18"/>
    <p:sldId id="1542" r:id="rId19"/>
    <p:sldId id="1543" r:id="rId20"/>
    <p:sldId id="1545" r:id="rId21"/>
    <p:sldId id="1612" r:id="rId22"/>
    <p:sldId id="1613" r:id="rId23"/>
    <p:sldId id="1546" r:id="rId24"/>
    <p:sldId id="1544" r:id="rId25"/>
    <p:sldId id="1724" r:id="rId26"/>
    <p:sldId id="1549" r:id="rId27"/>
    <p:sldId id="1550" r:id="rId28"/>
    <p:sldId id="1551" r:id="rId29"/>
    <p:sldId id="1552" r:id="rId30"/>
    <p:sldId id="1553" r:id="rId31"/>
    <p:sldId id="1556" r:id="rId32"/>
    <p:sldId id="1729" r:id="rId33"/>
    <p:sldId id="1554" r:id="rId34"/>
    <p:sldId id="1615" r:id="rId35"/>
    <p:sldId id="1558" r:id="rId36"/>
    <p:sldId id="1559" r:id="rId37"/>
    <p:sldId id="1560" r:id="rId38"/>
    <p:sldId id="1561" r:id="rId39"/>
    <p:sldId id="1725" r:id="rId40"/>
    <p:sldId id="1565" r:id="rId41"/>
    <p:sldId id="1570" r:id="rId42"/>
    <p:sldId id="1567" r:id="rId43"/>
    <p:sldId id="1572" r:id="rId44"/>
    <p:sldId id="1568" r:id="rId45"/>
    <p:sldId id="1574" r:id="rId46"/>
    <p:sldId id="1571" r:id="rId47"/>
    <p:sldId id="1732" r:id="rId48"/>
    <p:sldId id="1575" r:id="rId49"/>
  </p:sldIdLst>
  <p:sldSz cx="10058400" cy="7772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3192"/>
    <a:srgbClr val="007AC2"/>
    <a:srgbClr val="FFFF00"/>
    <a:srgbClr val="996699"/>
    <a:srgbClr val="0D95D4"/>
    <a:srgbClr val="009999"/>
    <a:srgbClr val="A7A35B"/>
    <a:srgbClr val="0C2811"/>
    <a:srgbClr val="818235"/>
    <a:srgbClr val="6780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7" autoAdjust="0"/>
    <p:restoredTop sz="94660"/>
  </p:normalViewPr>
  <p:slideViewPr>
    <p:cSldViewPr snapToGrid="0">
      <p:cViewPr varScale="1">
        <p:scale>
          <a:sx n="77" d="100"/>
          <a:sy n="77" d="100"/>
        </p:scale>
        <p:origin x="156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1272011"/>
            <a:ext cx="8549640" cy="2705947"/>
          </a:xfrm>
        </p:spPr>
        <p:txBody>
          <a:bodyPr anchor="b"/>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1257300" y="4082310"/>
            <a:ext cx="7543800" cy="1876530"/>
          </a:xfrm>
        </p:spPr>
        <p:txBody>
          <a:bodyPr/>
          <a:lstStyle>
            <a:lvl1pPr marL="0" indent="0" algn="ctr">
              <a:buNone/>
              <a:defRPr sz="2640"/>
            </a:lvl1pPr>
            <a:lvl2pPr marL="502920" indent="0" algn="ctr">
              <a:buNone/>
              <a:defRPr sz="2200"/>
            </a:lvl2pPr>
            <a:lvl3pPr marL="1005840" indent="0" algn="ctr">
              <a:buNone/>
              <a:defRPr sz="1980"/>
            </a:lvl3pPr>
            <a:lvl4pPr marL="1508760" indent="0" algn="ctr">
              <a:buNone/>
              <a:defRPr sz="1760"/>
            </a:lvl4pPr>
            <a:lvl5pPr marL="2011680" indent="0" algn="ctr">
              <a:buNone/>
              <a:defRPr sz="1760"/>
            </a:lvl5pPr>
            <a:lvl6pPr marL="2514600" indent="0" algn="ctr">
              <a:buNone/>
              <a:defRPr sz="1760"/>
            </a:lvl6pPr>
            <a:lvl7pPr marL="3017520" indent="0" algn="ctr">
              <a:buNone/>
              <a:defRPr sz="1760"/>
            </a:lvl7pPr>
            <a:lvl8pPr marL="3520440" indent="0" algn="ctr">
              <a:buNone/>
              <a:defRPr sz="1760"/>
            </a:lvl8pPr>
            <a:lvl9pPr marL="4023360" indent="0" algn="ctr">
              <a:buNone/>
              <a:defRPr sz="17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1A10352-1206-4AC8-987B-9372C527D03E}" type="datetimeFigureOut">
              <a:rPr lang="en-US" smtClean="0"/>
              <a:t>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F896FB-FB40-46B2-B5E0-4C7E00A60162}" type="slidenum">
              <a:rPr lang="en-US" smtClean="0"/>
              <a:t>‹#›</a:t>
            </a:fld>
            <a:endParaRPr lang="en-US"/>
          </a:p>
        </p:txBody>
      </p:sp>
    </p:spTree>
    <p:extLst>
      <p:ext uri="{BB962C8B-B14F-4D97-AF65-F5344CB8AC3E}">
        <p14:creationId xmlns:p14="http://schemas.microsoft.com/office/powerpoint/2010/main" val="3875426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A10352-1206-4AC8-987B-9372C527D03E}" type="datetimeFigureOut">
              <a:rPr lang="en-US" smtClean="0"/>
              <a:t>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F896FB-FB40-46B2-B5E0-4C7E00A60162}" type="slidenum">
              <a:rPr lang="en-US" smtClean="0"/>
              <a:t>‹#›</a:t>
            </a:fld>
            <a:endParaRPr lang="en-US"/>
          </a:p>
        </p:txBody>
      </p:sp>
    </p:spTree>
    <p:extLst>
      <p:ext uri="{BB962C8B-B14F-4D97-AF65-F5344CB8AC3E}">
        <p14:creationId xmlns:p14="http://schemas.microsoft.com/office/powerpoint/2010/main" val="1889085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8043" y="413808"/>
            <a:ext cx="2168843" cy="65867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91515" y="413808"/>
            <a:ext cx="6380798" cy="65867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A10352-1206-4AC8-987B-9372C527D03E}" type="datetimeFigureOut">
              <a:rPr lang="en-US" smtClean="0"/>
              <a:t>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F896FB-FB40-46B2-B5E0-4C7E00A60162}" type="slidenum">
              <a:rPr lang="en-US" smtClean="0"/>
              <a:t>‹#›</a:t>
            </a:fld>
            <a:endParaRPr lang="en-US"/>
          </a:p>
        </p:txBody>
      </p:sp>
    </p:spTree>
    <p:extLst>
      <p:ext uri="{BB962C8B-B14F-4D97-AF65-F5344CB8AC3E}">
        <p14:creationId xmlns:p14="http://schemas.microsoft.com/office/powerpoint/2010/main" val="4200941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A10352-1206-4AC8-987B-9372C527D03E}" type="datetimeFigureOut">
              <a:rPr lang="en-US" smtClean="0"/>
              <a:t>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F896FB-FB40-46B2-B5E0-4C7E00A60162}" type="slidenum">
              <a:rPr lang="en-US" smtClean="0"/>
              <a:t>‹#›</a:t>
            </a:fld>
            <a:endParaRPr lang="en-US"/>
          </a:p>
        </p:txBody>
      </p:sp>
    </p:spTree>
    <p:extLst>
      <p:ext uri="{BB962C8B-B14F-4D97-AF65-F5344CB8AC3E}">
        <p14:creationId xmlns:p14="http://schemas.microsoft.com/office/powerpoint/2010/main" val="4170136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6277" y="1937705"/>
            <a:ext cx="8675370" cy="3233102"/>
          </a:xfrm>
        </p:spPr>
        <p:txBody>
          <a:bodyPr anchor="b"/>
          <a:lstStyle>
            <a:lvl1pPr>
              <a:defRPr sz="6600"/>
            </a:lvl1pPr>
          </a:lstStyle>
          <a:p>
            <a:r>
              <a:rPr lang="en-US"/>
              <a:t>Click to edit Master title style</a:t>
            </a:r>
            <a:endParaRPr lang="en-US" dirty="0"/>
          </a:p>
        </p:txBody>
      </p:sp>
      <p:sp>
        <p:nvSpPr>
          <p:cNvPr id="3" name="Text Placeholder 2"/>
          <p:cNvSpPr>
            <a:spLocks noGrp="1"/>
          </p:cNvSpPr>
          <p:nvPr>
            <p:ph type="body" idx="1"/>
          </p:nvPr>
        </p:nvSpPr>
        <p:spPr>
          <a:xfrm>
            <a:off x="686277" y="5201393"/>
            <a:ext cx="8675370" cy="1700212"/>
          </a:xfrm>
        </p:spPr>
        <p:txBody>
          <a:bodyPr/>
          <a:lstStyle>
            <a:lvl1pPr marL="0" indent="0">
              <a:buNone/>
              <a:defRPr sz="2640">
                <a:solidFill>
                  <a:schemeClr val="tx1"/>
                </a:solidFill>
              </a:defRPr>
            </a:lvl1pPr>
            <a:lvl2pPr marL="502920" indent="0">
              <a:buNone/>
              <a:defRPr sz="2200">
                <a:solidFill>
                  <a:schemeClr val="tx1">
                    <a:tint val="75000"/>
                  </a:schemeClr>
                </a:solidFill>
              </a:defRPr>
            </a:lvl2pPr>
            <a:lvl3pPr marL="1005840" indent="0">
              <a:buNone/>
              <a:defRPr sz="1980">
                <a:solidFill>
                  <a:schemeClr val="tx1">
                    <a:tint val="75000"/>
                  </a:schemeClr>
                </a:solidFill>
              </a:defRPr>
            </a:lvl3pPr>
            <a:lvl4pPr marL="1508760" indent="0">
              <a:buNone/>
              <a:defRPr sz="1760">
                <a:solidFill>
                  <a:schemeClr val="tx1">
                    <a:tint val="75000"/>
                  </a:schemeClr>
                </a:solidFill>
              </a:defRPr>
            </a:lvl4pPr>
            <a:lvl5pPr marL="2011680" indent="0">
              <a:buNone/>
              <a:defRPr sz="1760">
                <a:solidFill>
                  <a:schemeClr val="tx1">
                    <a:tint val="75000"/>
                  </a:schemeClr>
                </a:solidFill>
              </a:defRPr>
            </a:lvl5pPr>
            <a:lvl6pPr marL="2514600" indent="0">
              <a:buNone/>
              <a:defRPr sz="1760">
                <a:solidFill>
                  <a:schemeClr val="tx1">
                    <a:tint val="75000"/>
                  </a:schemeClr>
                </a:solidFill>
              </a:defRPr>
            </a:lvl6pPr>
            <a:lvl7pPr marL="3017520" indent="0">
              <a:buNone/>
              <a:defRPr sz="1760">
                <a:solidFill>
                  <a:schemeClr val="tx1">
                    <a:tint val="75000"/>
                  </a:schemeClr>
                </a:solidFill>
              </a:defRPr>
            </a:lvl7pPr>
            <a:lvl8pPr marL="3520440" indent="0">
              <a:buNone/>
              <a:defRPr sz="1760">
                <a:solidFill>
                  <a:schemeClr val="tx1">
                    <a:tint val="75000"/>
                  </a:schemeClr>
                </a:solidFill>
              </a:defRPr>
            </a:lvl8pPr>
            <a:lvl9pPr marL="4023360" indent="0">
              <a:buNone/>
              <a:defRPr sz="17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A10352-1206-4AC8-987B-9372C527D03E}" type="datetimeFigureOut">
              <a:rPr lang="en-US" smtClean="0"/>
              <a:t>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F896FB-FB40-46B2-B5E0-4C7E00A60162}" type="slidenum">
              <a:rPr lang="en-US" smtClean="0"/>
              <a:t>‹#›</a:t>
            </a:fld>
            <a:endParaRPr lang="en-US"/>
          </a:p>
        </p:txBody>
      </p:sp>
    </p:spTree>
    <p:extLst>
      <p:ext uri="{BB962C8B-B14F-4D97-AF65-F5344CB8AC3E}">
        <p14:creationId xmlns:p14="http://schemas.microsoft.com/office/powerpoint/2010/main" val="2528326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91515" y="2069042"/>
            <a:ext cx="427482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2065" y="2069042"/>
            <a:ext cx="427482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1A10352-1206-4AC8-987B-9372C527D03E}" type="datetimeFigureOut">
              <a:rPr lang="en-US" smtClean="0"/>
              <a:t>2/20/2023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F896FB-FB40-46B2-B5E0-4C7E00A60162}" type="slidenum">
              <a:rPr lang="en-US" smtClean="0"/>
              <a:t>‹#›</a:t>
            </a:fld>
            <a:endParaRPr lang="en-US"/>
          </a:p>
        </p:txBody>
      </p:sp>
    </p:spTree>
    <p:extLst>
      <p:ext uri="{BB962C8B-B14F-4D97-AF65-F5344CB8AC3E}">
        <p14:creationId xmlns:p14="http://schemas.microsoft.com/office/powerpoint/2010/main" val="1450758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2825" y="413810"/>
            <a:ext cx="8675370" cy="1502305"/>
          </a:xfrm>
        </p:spPr>
        <p:txBody>
          <a:bodyPr/>
          <a:lstStyle/>
          <a:p>
            <a:r>
              <a:rPr lang="en-US"/>
              <a:t>Click to edit Master title style</a:t>
            </a:r>
            <a:endParaRPr lang="en-US" dirty="0"/>
          </a:p>
        </p:txBody>
      </p:sp>
      <p:sp>
        <p:nvSpPr>
          <p:cNvPr id="3" name="Text Placeholder 2"/>
          <p:cNvSpPr>
            <a:spLocks noGrp="1"/>
          </p:cNvSpPr>
          <p:nvPr>
            <p:ph type="body" idx="1"/>
          </p:nvPr>
        </p:nvSpPr>
        <p:spPr>
          <a:xfrm>
            <a:off x="692826" y="1905318"/>
            <a:ext cx="4255174"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4" name="Content Placeholder 3"/>
          <p:cNvSpPr>
            <a:spLocks noGrp="1"/>
          </p:cNvSpPr>
          <p:nvPr>
            <p:ph sz="half" idx="2"/>
          </p:nvPr>
        </p:nvSpPr>
        <p:spPr>
          <a:xfrm>
            <a:off x="692826" y="2839085"/>
            <a:ext cx="4255174"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92066" y="1905318"/>
            <a:ext cx="4276130"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6" name="Content Placeholder 5"/>
          <p:cNvSpPr>
            <a:spLocks noGrp="1"/>
          </p:cNvSpPr>
          <p:nvPr>
            <p:ph sz="quarter" idx="4"/>
          </p:nvPr>
        </p:nvSpPr>
        <p:spPr>
          <a:xfrm>
            <a:off x="5092066" y="2839085"/>
            <a:ext cx="4276130"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1A10352-1206-4AC8-987B-9372C527D03E}" type="datetimeFigureOut">
              <a:rPr lang="en-US" smtClean="0"/>
              <a:t>2/20/2023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F896FB-FB40-46B2-B5E0-4C7E00A60162}" type="slidenum">
              <a:rPr lang="en-US" smtClean="0"/>
              <a:t>‹#›</a:t>
            </a:fld>
            <a:endParaRPr lang="en-US"/>
          </a:p>
        </p:txBody>
      </p:sp>
    </p:spTree>
    <p:extLst>
      <p:ext uri="{BB962C8B-B14F-4D97-AF65-F5344CB8AC3E}">
        <p14:creationId xmlns:p14="http://schemas.microsoft.com/office/powerpoint/2010/main" val="505567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1A10352-1206-4AC8-987B-9372C527D03E}" type="datetimeFigureOut">
              <a:rPr lang="en-US" smtClean="0"/>
              <a:t>2/20/2023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F896FB-FB40-46B2-B5E0-4C7E00A60162}" type="slidenum">
              <a:rPr lang="en-US" smtClean="0"/>
              <a:t>‹#›</a:t>
            </a:fld>
            <a:endParaRPr lang="en-US"/>
          </a:p>
        </p:txBody>
      </p:sp>
    </p:spTree>
    <p:extLst>
      <p:ext uri="{BB962C8B-B14F-4D97-AF65-F5344CB8AC3E}">
        <p14:creationId xmlns:p14="http://schemas.microsoft.com/office/powerpoint/2010/main" val="2096952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A10352-1206-4AC8-987B-9372C527D03E}" type="datetimeFigureOut">
              <a:rPr lang="en-US" smtClean="0"/>
              <a:t>2/20/2023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F896FB-FB40-46B2-B5E0-4C7E00A60162}" type="slidenum">
              <a:rPr lang="en-US" smtClean="0"/>
              <a:t>‹#›</a:t>
            </a:fld>
            <a:endParaRPr lang="en-US"/>
          </a:p>
        </p:txBody>
      </p:sp>
    </p:spTree>
    <p:extLst>
      <p:ext uri="{BB962C8B-B14F-4D97-AF65-F5344CB8AC3E}">
        <p14:creationId xmlns:p14="http://schemas.microsoft.com/office/powerpoint/2010/main" val="110858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a:t>Click to edit Master title style</a:t>
            </a:r>
            <a:endParaRPr lang="en-US" dirty="0"/>
          </a:p>
        </p:txBody>
      </p:sp>
      <p:sp>
        <p:nvSpPr>
          <p:cNvPr id="3" name="Content Placeholder 2"/>
          <p:cNvSpPr>
            <a:spLocks noGrp="1"/>
          </p:cNvSpPr>
          <p:nvPr>
            <p:ph idx="1"/>
          </p:nvPr>
        </p:nvSpPr>
        <p:spPr>
          <a:xfrm>
            <a:off x="4276130" y="1119083"/>
            <a:ext cx="5092065" cy="5523442"/>
          </a:xfrm>
        </p:spPr>
        <p:txBody>
          <a:bodyPr/>
          <a:lstStyle>
            <a:lvl1pPr>
              <a:defRPr sz="3520"/>
            </a:lvl1pPr>
            <a:lvl2pPr>
              <a:defRPr sz="3080"/>
            </a:lvl2pPr>
            <a:lvl3pPr>
              <a:defRPr sz="264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11A10352-1206-4AC8-987B-9372C527D03E}" type="datetimeFigureOut">
              <a:rPr lang="en-US" smtClean="0"/>
              <a:t>2/20/2023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F896FB-FB40-46B2-B5E0-4C7E00A60162}" type="slidenum">
              <a:rPr lang="en-US" smtClean="0"/>
              <a:t>‹#›</a:t>
            </a:fld>
            <a:endParaRPr lang="en-US"/>
          </a:p>
        </p:txBody>
      </p:sp>
    </p:spTree>
    <p:extLst>
      <p:ext uri="{BB962C8B-B14F-4D97-AF65-F5344CB8AC3E}">
        <p14:creationId xmlns:p14="http://schemas.microsoft.com/office/powerpoint/2010/main" val="1289647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76130" y="1119083"/>
            <a:ext cx="5092065" cy="5523442"/>
          </a:xfrm>
        </p:spPr>
        <p:txBody>
          <a:bodyPr anchor="t"/>
          <a:lstStyle>
            <a:lvl1pPr marL="0" indent="0">
              <a:buNone/>
              <a:defRPr sz="3520"/>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r>
              <a:rPr lang="en-US"/>
              <a:t>Click icon to add picture</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11A10352-1206-4AC8-987B-9372C527D03E}" type="datetimeFigureOut">
              <a:rPr lang="en-US" smtClean="0"/>
              <a:t>2/20/2023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F896FB-FB40-46B2-B5E0-4C7E00A60162}" type="slidenum">
              <a:rPr lang="en-US" smtClean="0"/>
              <a:t>‹#›</a:t>
            </a:fld>
            <a:endParaRPr lang="en-US"/>
          </a:p>
        </p:txBody>
      </p:sp>
    </p:spTree>
    <p:extLst>
      <p:ext uri="{BB962C8B-B14F-4D97-AF65-F5344CB8AC3E}">
        <p14:creationId xmlns:p14="http://schemas.microsoft.com/office/powerpoint/2010/main" val="41707855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515" y="413810"/>
            <a:ext cx="8675370" cy="150230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1515" y="7203865"/>
            <a:ext cx="2263140" cy="413808"/>
          </a:xfrm>
          <a:prstGeom prst="rect">
            <a:avLst/>
          </a:prstGeom>
        </p:spPr>
        <p:txBody>
          <a:bodyPr vert="horz" lIns="91440" tIns="45720" rIns="91440" bIns="45720" rtlCol="0" anchor="ctr"/>
          <a:lstStyle>
            <a:lvl1pPr algn="l">
              <a:defRPr sz="1320">
                <a:solidFill>
                  <a:schemeClr val="tx1">
                    <a:tint val="75000"/>
                  </a:schemeClr>
                </a:solidFill>
              </a:defRPr>
            </a:lvl1pPr>
          </a:lstStyle>
          <a:p>
            <a:fld id="{11A10352-1206-4AC8-987B-9372C527D03E}" type="datetimeFigureOut">
              <a:rPr lang="en-US" smtClean="0"/>
              <a:t>2/20/2023</a:t>
            </a:fld>
            <a:endParaRPr lang="en-US"/>
          </a:p>
        </p:txBody>
      </p:sp>
      <p:sp>
        <p:nvSpPr>
          <p:cNvPr id="5" name="Footer Placeholder 4"/>
          <p:cNvSpPr>
            <a:spLocks noGrp="1"/>
          </p:cNvSpPr>
          <p:nvPr>
            <p:ph type="ftr" sz="quarter" idx="3"/>
          </p:nvPr>
        </p:nvSpPr>
        <p:spPr>
          <a:xfrm>
            <a:off x="3331845" y="7203865"/>
            <a:ext cx="3394710" cy="413808"/>
          </a:xfrm>
          <a:prstGeom prst="rect">
            <a:avLst/>
          </a:prstGeom>
        </p:spPr>
        <p:txBody>
          <a:bodyPr vert="horz" lIns="91440" tIns="45720" rIns="91440" bIns="45720" rtlCol="0" anchor="ctr"/>
          <a:lstStyle>
            <a:lvl1pPr algn="ctr">
              <a:defRPr sz="13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103745" y="7203865"/>
            <a:ext cx="2263140" cy="413808"/>
          </a:xfrm>
          <a:prstGeom prst="rect">
            <a:avLst/>
          </a:prstGeom>
        </p:spPr>
        <p:txBody>
          <a:bodyPr vert="horz" lIns="91440" tIns="45720" rIns="91440" bIns="45720" rtlCol="0" anchor="ctr"/>
          <a:lstStyle>
            <a:lvl1pPr algn="r">
              <a:defRPr sz="1320">
                <a:solidFill>
                  <a:schemeClr val="tx1">
                    <a:tint val="75000"/>
                  </a:schemeClr>
                </a:solidFill>
              </a:defRPr>
            </a:lvl1pPr>
          </a:lstStyle>
          <a:p>
            <a:fld id="{81F896FB-FB40-46B2-B5E0-4C7E00A60162}" type="slidenum">
              <a:rPr lang="en-US" smtClean="0"/>
              <a:t>‹#›</a:t>
            </a:fld>
            <a:endParaRPr lang="en-US"/>
          </a:p>
        </p:txBody>
      </p:sp>
    </p:spTree>
    <p:extLst>
      <p:ext uri="{BB962C8B-B14F-4D97-AF65-F5344CB8AC3E}">
        <p14:creationId xmlns:p14="http://schemas.microsoft.com/office/powerpoint/2010/main" val="109611840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p:titleStyle>
    <p:body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FB36574-61E6-45F4-B2C8-2AB26EE862FF}"/>
              </a:ext>
            </a:extLst>
          </p:cNvPr>
          <p:cNvSpPr/>
          <p:nvPr/>
        </p:nvSpPr>
        <p:spPr>
          <a:xfrm>
            <a:off x="-1" y="0"/>
            <a:ext cx="10058399" cy="77724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62" dirty="0"/>
          </a:p>
        </p:txBody>
      </p:sp>
      <p:sp>
        <p:nvSpPr>
          <p:cNvPr id="7" name="Oval 6"/>
          <p:cNvSpPr/>
          <p:nvPr/>
        </p:nvSpPr>
        <p:spPr>
          <a:xfrm>
            <a:off x="1487110" y="230115"/>
            <a:ext cx="7315200" cy="7315200"/>
          </a:xfrm>
          <a:custGeom>
            <a:avLst/>
            <a:gdLst>
              <a:gd name="connsiteX0" fmla="*/ 0 w 7315200"/>
              <a:gd name="connsiteY0" fmla="*/ 3657600 h 7315200"/>
              <a:gd name="connsiteX1" fmla="*/ 3657600 w 7315200"/>
              <a:gd name="connsiteY1" fmla="*/ 0 h 7315200"/>
              <a:gd name="connsiteX2" fmla="*/ 7315200 w 7315200"/>
              <a:gd name="connsiteY2" fmla="*/ 3657600 h 7315200"/>
              <a:gd name="connsiteX3" fmla="*/ 3657600 w 7315200"/>
              <a:gd name="connsiteY3" fmla="*/ 7315200 h 7315200"/>
              <a:gd name="connsiteX4" fmla="*/ 0 w 7315200"/>
              <a:gd name="connsiteY4" fmla="*/ 3657600 h 7315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0" h="7315200" fill="none" extrusionOk="0">
                <a:moveTo>
                  <a:pt x="0" y="3657600"/>
                </a:moveTo>
                <a:cubicBezTo>
                  <a:pt x="192857" y="1905272"/>
                  <a:pt x="1723787" y="-66"/>
                  <a:pt x="3657600" y="0"/>
                </a:cubicBezTo>
                <a:cubicBezTo>
                  <a:pt x="5447481" y="-84192"/>
                  <a:pt x="7309024" y="1733161"/>
                  <a:pt x="7315200" y="3657600"/>
                </a:cubicBezTo>
                <a:cubicBezTo>
                  <a:pt x="7376431" y="5761574"/>
                  <a:pt x="5753893" y="7333164"/>
                  <a:pt x="3657600" y="7315200"/>
                </a:cubicBezTo>
                <a:cubicBezTo>
                  <a:pt x="1747522" y="7422820"/>
                  <a:pt x="-359518" y="5777328"/>
                  <a:pt x="0" y="3657600"/>
                </a:cubicBezTo>
                <a:close/>
              </a:path>
              <a:path w="7315200" h="7315200" stroke="0" extrusionOk="0">
                <a:moveTo>
                  <a:pt x="0" y="3657600"/>
                </a:moveTo>
                <a:cubicBezTo>
                  <a:pt x="-238610" y="1798340"/>
                  <a:pt x="1686409" y="-36124"/>
                  <a:pt x="3657600" y="0"/>
                </a:cubicBezTo>
                <a:cubicBezTo>
                  <a:pt x="5479223" y="-199351"/>
                  <a:pt x="7210858" y="1707698"/>
                  <a:pt x="7315200" y="3657600"/>
                </a:cubicBezTo>
                <a:cubicBezTo>
                  <a:pt x="6917958" y="5723406"/>
                  <a:pt x="5756673" y="7131570"/>
                  <a:pt x="3657600" y="7315200"/>
                </a:cubicBezTo>
                <a:cubicBezTo>
                  <a:pt x="1718359" y="7323418"/>
                  <a:pt x="-31766" y="5610564"/>
                  <a:pt x="0" y="3657600"/>
                </a:cubicBezTo>
                <a:close/>
              </a:path>
            </a:pathLst>
          </a:custGeom>
          <a:solidFill>
            <a:srgbClr val="996699"/>
          </a:solidFill>
          <a:ln w="57150">
            <a:solidFill>
              <a:schemeClr val="tx1"/>
            </a:solidFill>
            <a:extLst>
              <a:ext uri="{C807C97D-BFC1-408E-A445-0C87EB9F89A2}">
                <ask:lineSketchStyleProps xmlns:ask="http://schemas.microsoft.com/office/drawing/2018/sketchyshapes" sd="2665953337">
                  <a:prstGeom prst="ellipse">
                    <a:avLst/>
                  </a:prstGeom>
                  <ask:type>
                    <ask:lineSketchCurved/>
                  </ask:type>
                </ask:lineSketchStyleProps>
              </a:ext>
            </a:extLs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2" name="Oval 1"/>
          <p:cNvSpPr/>
          <p:nvPr/>
        </p:nvSpPr>
        <p:spPr>
          <a:xfrm>
            <a:off x="1624269" y="457200"/>
            <a:ext cx="7040880" cy="6858000"/>
          </a:xfrm>
          <a:custGeom>
            <a:avLst/>
            <a:gdLst>
              <a:gd name="connsiteX0" fmla="*/ 0 w 7040880"/>
              <a:gd name="connsiteY0" fmla="*/ 3429000 h 6858000"/>
              <a:gd name="connsiteX1" fmla="*/ 3520440 w 7040880"/>
              <a:gd name="connsiteY1" fmla="*/ 0 h 6858000"/>
              <a:gd name="connsiteX2" fmla="*/ 7040880 w 7040880"/>
              <a:gd name="connsiteY2" fmla="*/ 3429000 h 6858000"/>
              <a:gd name="connsiteX3" fmla="*/ 3520440 w 7040880"/>
              <a:gd name="connsiteY3" fmla="*/ 6858000 h 6858000"/>
              <a:gd name="connsiteX4" fmla="*/ 0 w 7040880"/>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0880" h="6858000" fill="none" extrusionOk="0">
                <a:moveTo>
                  <a:pt x="0" y="3429000"/>
                </a:moveTo>
                <a:cubicBezTo>
                  <a:pt x="-28699" y="1654069"/>
                  <a:pt x="1428033" y="140314"/>
                  <a:pt x="3520440" y="0"/>
                </a:cubicBezTo>
                <a:cubicBezTo>
                  <a:pt x="5298647" y="-38943"/>
                  <a:pt x="7279437" y="1627129"/>
                  <a:pt x="7040880" y="3429000"/>
                </a:cubicBezTo>
                <a:cubicBezTo>
                  <a:pt x="6796232" y="5128871"/>
                  <a:pt x="5624202" y="6933616"/>
                  <a:pt x="3520440" y="6858000"/>
                </a:cubicBezTo>
                <a:cubicBezTo>
                  <a:pt x="1545549" y="6774721"/>
                  <a:pt x="-29246" y="5321754"/>
                  <a:pt x="0" y="3429000"/>
                </a:cubicBezTo>
                <a:close/>
              </a:path>
              <a:path w="7040880" h="6858000" stroke="0" extrusionOk="0">
                <a:moveTo>
                  <a:pt x="0" y="3429000"/>
                </a:moveTo>
                <a:cubicBezTo>
                  <a:pt x="134826" y="1569985"/>
                  <a:pt x="1335584" y="89858"/>
                  <a:pt x="3520440" y="0"/>
                </a:cubicBezTo>
                <a:cubicBezTo>
                  <a:pt x="5407825" y="-30095"/>
                  <a:pt x="7230189" y="1722262"/>
                  <a:pt x="7040880" y="3429000"/>
                </a:cubicBezTo>
                <a:cubicBezTo>
                  <a:pt x="7079829" y="5372374"/>
                  <a:pt x="5541339" y="6879819"/>
                  <a:pt x="3520440" y="6858000"/>
                </a:cubicBezTo>
                <a:cubicBezTo>
                  <a:pt x="1599184" y="6613983"/>
                  <a:pt x="93083" y="5401731"/>
                  <a:pt x="0" y="3429000"/>
                </a:cubicBezTo>
                <a:close/>
              </a:path>
            </a:pathLst>
          </a:custGeom>
          <a:solidFill>
            <a:schemeClr val="bg1"/>
          </a:solidFill>
          <a:ln w="76200">
            <a:solidFill>
              <a:schemeClr val="tx1"/>
            </a:solidFill>
            <a:extLst>
              <a:ext uri="{C807C97D-BFC1-408E-A445-0C87EB9F89A2}">
                <ask:lineSketchStyleProps xmlns:ask="http://schemas.microsoft.com/office/drawing/2018/sketchyshapes" sd="119812951">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solidFill>
                <a:srgbClr val="FF0000"/>
              </a:solidFill>
            </a:endParaRPr>
          </a:p>
        </p:txBody>
      </p:sp>
      <p:sp>
        <p:nvSpPr>
          <p:cNvPr id="11" name="TextBox 10">
            <a:extLst>
              <a:ext uri="{FF2B5EF4-FFF2-40B4-BE49-F238E27FC236}">
                <a16:creationId xmlns:a16="http://schemas.microsoft.com/office/drawing/2014/main" id="{AFEDD4BA-1ED9-4763-93CC-C9ADBB38059B}"/>
              </a:ext>
            </a:extLst>
          </p:cNvPr>
          <p:cNvSpPr txBox="1"/>
          <p:nvPr/>
        </p:nvSpPr>
        <p:spPr>
          <a:xfrm>
            <a:off x="0" y="7545315"/>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sp>
        <p:nvSpPr>
          <p:cNvPr id="5" name="Rectangle 4">
            <a:extLst>
              <a:ext uri="{FF2B5EF4-FFF2-40B4-BE49-F238E27FC236}">
                <a16:creationId xmlns:a16="http://schemas.microsoft.com/office/drawing/2014/main" id="{5497DF1A-BDC7-4A36-BD61-A1BD783337F9}"/>
              </a:ext>
            </a:extLst>
          </p:cNvPr>
          <p:cNvSpPr/>
          <p:nvPr/>
        </p:nvSpPr>
        <p:spPr>
          <a:xfrm>
            <a:off x="1487109" y="3878849"/>
            <a:ext cx="7178041" cy="1200329"/>
          </a:xfrm>
          <a:prstGeom prst="rect">
            <a:avLst/>
          </a:prstGeom>
          <a:noFill/>
        </p:spPr>
        <p:txBody>
          <a:bodyPr wrap="square" lIns="91440" tIns="45720" rIns="91440" bIns="45720">
            <a:spAutoFit/>
          </a:bodyPr>
          <a:lstStyle/>
          <a:p>
            <a:pPr algn="ctr"/>
            <a:r>
              <a:rPr lang="en-US" sz="7200" dirty="0">
                <a:ln w="0"/>
                <a:effectLst>
                  <a:outerShdw blurRad="38100" dist="19050" dir="2700000" algn="tl" rotWithShape="0">
                    <a:schemeClr val="dk1">
                      <a:alpha val="40000"/>
                    </a:schemeClr>
                  </a:outerShdw>
                </a:effectLst>
                <a:latin typeface="KG Sorry Not Sorry" panose="02000506000000020004" pitchFamily="2" charset="0"/>
              </a:rPr>
              <a:t>Factors of</a:t>
            </a:r>
          </a:p>
        </p:txBody>
      </p:sp>
      <p:sp>
        <p:nvSpPr>
          <p:cNvPr id="4" name="Rectangle 3">
            <a:extLst>
              <a:ext uri="{FF2B5EF4-FFF2-40B4-BE49-F238E27FC236}">
                <a16:creationId xmlns:a16="http://schemas.microsoft.com/office/drawing/2014/main" id="{3F4A580B-AF17-4873-804A-CEC73E9B7225}"/>
              </a:ext>
            </a:extLst>
          </p:cNvPr>
          <p:cNvSpPr/>
          <p:nvPr/>
        </p:nvSpPr>
        <p:spPr>
          <a:xfrm>
            <a:off x="1522999" y="4652148"/>
            <a:ext cx="7178041" cy="1200329"/>
          </a:xfrm>
          <a:prstGeom prst="rect">
            <a:avLst/>
          </a:prstGeom>
          <a:noFill/>
        </p:spPr>
        <p:txBody>
          <a:bodyPr wrap="square" lIns="91440" tIns="45720" rIns="91440" bIns="45720">
            <a:spAutoFit/>
          </a:bodyPr>
          <a:lstStyle/>
          <a:p>
            <a:pPr algn="ctr"/>
            <a:r>
              <a:rPr lang="en-US" sz="7200" dirty="0">
                <a:ln w="0"/>
                <a:effectLst>
                  <a:outerShdw blurRad="38100" dist="19050" dir="2700000" algn="tl" rotWithShape="0">
                    <a:schemeClr val="dk1">
                      <a:alpha val="40000"/>
                    </a:schemeClr>
                  </a:outerShdw>
                </a:effectLst>
                <a:latin typeface="KG Sorry Not Sorry" panose="02000506000000020004" pitchFamily="2" charset="0"/>
              </a:rPr>
              <a:t>ECONOMIC GROWTH</a:t>
            </a:r>
          </a:p>
        </p:txBody>
      </p:sp>
      <p:sp>
        <p:nvSpPr>
          <p:cNvPr id="9" name="Rectangle 8">
            <a:extLst>
              <a:ext uri="{FF2B5EF4-FFF2-40B4-BE49-F238E27FC236}">
                <a16:creationId xmlns:a16="http://schemas.microsoft.com/office/drawing/2014/main" id="{8D7152F7-A90C-47AB-A813-EAA0E69846B4}"/>
              </a:ext>
            </a:extLst>
          </p:cNvPr>
          <p:cNvSpPr/>
          <p:nvPr/>
        </p:nvSpPr>
        <p:spPr>
          <a:xfrm>
            <a:off x="115509" y="2163201"/>
            <a:ext cx="10058400" cy="2199833"/>
          </a:xfrm>
          <a:prstGeom prst="rect">
            <a:avLst/>
          </a:prstGeom>
          <a:noFill/>
        </p:spPr>
        <p:txBody>
          <a:bodyPr wrap="square" lIns="75438" tIns="37719" rIns="75438" bIns="37719">
            <a:spAutoFit/>
          </a:bodyPr>
          <a:lstStyle/>
          <a:p>
            <a:pPr algn="ctr"/>
            <a:r>
              <a:rPr lang="en-US" sz="13800" dirty="0">
                <a:ln w="57150">
                  <a:solidFill>
                    <a:sysClr val="windowText" lastClr="000000"/>
                  </a:solidFill>
                  <a:prstDash val="solid"/>
                </a:ln>
                <a:solidFill>
                  <a:srgbClr val="0D95D4"/>
                </a:solidFill>
                <a:effectLst>
                  <a:glow rad="101600">
                    <a:srgbClr val="2E3192"/>
                  </a:glow>
                  <a:outerShdw blurRad="38100" dist="22860" dir="5400000" algn="tl" rotWithShape="0">
                    <a:srgbClr val="000000">
                      <a:alpha val="30000"/>
                    </a:srgbClr>
                  </a:outerShdw>
                </a:effectLst>
                <a:latin typeface="KG One More Light BIG" panose="02000506000000020004" pitchFamily="2" charset="0"/>
              </a:rPr>
              <a:t>SE Asia</a:t>
            </a:r>
            <a:endParaRPr lang="en-US" sz="9600" dirty="0">
              <a:ln w="57150">
                <a:solidFill>
                  <a:sysClr val="windowText" lastClr="000000"/>
                </a:solidFill>
                <a:prstDash val="solid"/>
              </a:ln>
              <a:solidFill>
                <a:srgbClr val="0D95D4"/>
              </a:solidFill>
              <a:effectLst>
                <a:glow rad="101600">
                  <a:srgbClr val="2E3192"/>
                </a:glow>
                <a:outerShdw blurRad="38100" dist="22860" dir="5400000" algn="tl" rotWithShape="0">
                  <a:srgbClr val="000000">
                    <a:alpha val="30000"/>
                  </a:srgbClr>
                </a:outerShdw>
              </a:effectLst>
              <a:latin typeface="KG One More Light BIG" panose="02000506000000020004" pitchFamily="2" charset="0"/>
            </a:endParaRPr>
          </a:p>
        </p:txBody>
      </p:sp>
    </p:spTree>
    <p:extLst>
      <p:ext uri="{BB962C8B-B14F-4D97-AF65-F5344CB8AC3E}">
        <p14:creationId xmlns:p14="http://schemas.microsoft.com/office/powerpoint/2010/main" val="13103214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615060C-5F01-407E-AD7D-E97EE65DA4EF}"/>
              </a:ext>
            </a:extLst>
          </p:cNvPr>
          <p:cNvSpPr/>
          <p:nvPr/>
        </p:nvSpPr>
        <p:spPr>
          <a:xfrm>
            <a:off x="-1" y="0"/>
            <a:ext cx="10058399" cy="77724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62" dirty="0"/>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6" name="Rectangle 5">
            <a:extLst>
              <a:ext uri="{FF2B5EF4-FFF2-40B4-BE49-F238E27FC236}">
                <a16:creationId xmlns:a16="http://schemas.microsoft.com/office/drawing/2014/main" id="{AC31EE33-D5DD-4DF6-A573-44F5699DD42F}"/>
              </a:ext>
            </a:extLst>
          </p:cNvPr>
          <p:cNvSpPr/>
          <p:nvPr/>
        </p:nvSpPr>
        <p:spPr>
          <a:xfrm>
            <a:off x="636916" y="0"/>
            <a:ext cx="8961120" cy="7772400"/>
          </a:xfrm>
          <a:prstGeom prst="rect">
            <a:avLst/>
          </a:prstGeom>
          <a:solidFill>
            <a:srgbClr val="996699"/>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5" name="Rectangle 4"/>
          <p:cNvSpPr/>
          <p:nvPr/>
        </p:nvSpPr>
        <p:spPr>
          <a:xfrm>
            <a:off x="754381" y="0"/>
            <a:ext cx="8715989" cy="7772400"/>
          </a:xfrm>
          <a:prstGeom prst="rect">
            <a:avLst/>
          </a:prstGeom>
          <a:solidFill>
            <a:schemeClr val="bg1"/>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8" name="TextBox 7"/>
          <p:cNvSpPr txBox="1"/>
          <p:nvPr/>
        </p:nvSpPr>
        <p:spPr>
          <a:xfrm>
            <a:off x="818212" y="3100911"/>
            <a:ext cx="8715990" cy="5262979"/>
          </a:xfrm>
          <a:prstGeom prst="rect">
            <a:avLst/>
          </a:prstGeom>
          <a:noFill/>
        </p:spPr>
        <p:txBody>
          <a:bodyPr wrap="square" rtlCol="0">
            <a:spAutoFit/>
          </a:bodyPr>
          <a:lstStyle/>
          <a:p>
            <a:pPr marL="461406" indent="-461406">
              <a:buFont typeface="Arial" panose="020B0604020202020204" pitchFamily="34" charset="0"/>
              <a:buChar char="•"/>
            </a:pPr>
            <a:r>
              <a:rPr lang="en-US" sz="2800" dirty="0">
                <a:latin typeface="KG First Time In Forever" panose="02000506000000020003" pitchFamily="2" charset="0"/>
                <a:ea typeface="KBScaredStraight" panose="02000603000000000000" pitchFamily="2" charset="0"/>
              </a:rPr>
              <a:t>Natural resources are the materials that come from nature, such as land, forests, minerals, water, etc.</a:t>
            </a:r>
          </a:p>
          <a:p>
            <a:pPr marL="461406" indent="-461406">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61406" indent="-461406">
              <a:buFont typeface="Arial" panose="020B0604020202020204" pitchFamily="34" charset="0"/>
              <a:buChar char="•"/>
            </a:pPr>
            <a:r>
              <a:rPr lang="en-US" sz="2800" dirty="0">
                <a:latin typeface="KG First Time In Forever" panose="02000506000000020003" pitchFamily="2" charset="0"/>
                <a:ea typeface="KBScaredStraight" panose="02000603000000000000" pitchFamily="2" charset="0"/>
              </a:rPr>
              <a:t>They play an important role in a country’s economy because they are fuel for industry and are a source of income when exported to other countries.</a:t>
            </a: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r>
              <a:rPr lang="en-US" sz="2800" dirty="0">
                <a:latin typeface="KG First Time In Forever" panose="02000506000000020003" pitchFamily="2" charset="0"/>
                <a:ea typeface="KBScaredStraight" panose="02000603000000000000" pitchFamily="2" charset="0"/>
              </a:rPr>
              <a:t>The availability of natural resources in a country greatly affects which industries develop there.</a:t>
            </a: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p:txBody>
      </p:sp>
      <p:sp>
        <p:nvSpPr>
          <p:cNvPr id="12" name="Rectangle 11">
            <a:extLst>
              <a:ext uri="{FF2B5EF4-FFF2-40B4-BE49-F238E27FC236}">
                <a16:creationId xmlns:a16="http://schemas.microsoft.com/office/drawing/2014/main" id="{CC395762-E676-4022-B3EE-F69764BA6A74}"/>
              </a:ext>
            </a:extLst>
          </p:cNvPr>
          <p:cNvSpPr/>
          <p:nvPr/>
        </p:nvSpPr>
        <p:spPr>
          <a:xfrm>
            <a:off x="1814088" y="0"/>
            <a:ext cx="6526402" cy="3307829"/>
          </a:xfrm>
          <a:prstGeom prst="rect">
            <a:avLst/>
          </a:prstGeom>
          <a:noFill/>
          <a:effectLst/>
        </p:spPr>
        <p:txBody>
          <a:bodyPr wrap="none" lIns="75438" tIns="37719" rIns="75438" bIns="37719">
            <a:spAutoFit/>
          </a:bodyPr>
          <a:lstStyle/>
          <a:p>
            <a:pPr algn="ctr"/>
            <a:r>
              <a:rPr lang="en-US" sz="10500" dirty="0">
                <a:ln w="57150">
                  <a:solidFill>
                    <a:sysClr val="windowText" lastClr="000000"/>
                  </a:solidFill>
                  <a:prstDash val="solid"/>
                </a:ln>
                <a:solidFill>
                  <a:srgbClr val="2E3192"/>
                </a:solidFill>
                <a:effectLst>
                  <a:glow rad="63500">
                    <a:srgbClr val="996699"/>
                  </a:glow>
                  <a:outerShdw blurRad="38100" dist="22860" dir="5400000" algn="tl" rotWithShape="0">
                    <a:srgbClr val="000000">
                      <a:alpha val="30000"/>
                    </a:srgbClr>
                  </a:outerShdw>
                </a:effectLst>
                <a:latin typeface="KG One More Light BIG" panose="02000506000000020004" pitchFamily="2" charset="0"/>
              </a:rPr>
              <a:t>Natural</a:t>
            </a:r>
          </a:p>
          <a:p>
            <a:pPr algn="ctr"/>
            <a:r>
              <a:rPr lang="en-US" sz="10500" dirty="0">
                <a:ln w="57150">
                  <a:solidFill>
                    <a:sysClr val="windowText" lastClr="000000"/>
                  </a:solidFill>
                  <a:prstDash val="solid"/>
                </a:ln>
                <a:solidFill>
                  <a:srgbClr val="2E3192"/>
                </a:solidFill>
                <a:effectLst>
                  <a:glow rad="63500">
                    <a:srgbClr val="996699"/>
                  </a:glow>
                  <a:outerShdw blurRad="38100" dist="22860" dir="5400000" algn="tl" rotWithShape="0">
                    <a:srgbClr val="000000">
                      <a:alpha val="30000"/>
                    </a:srgbClr>
                  </a:outerShdw>
                </a:effectLst>
                <a:latin typeface="KG One More Light BIG" panose="02000506000000020004" pitchFamily="2" charset="0"/>
              </a:rPr>
              <a:t>Resources</a:t>
            </a:r>
            <a:endParaRPr lang="en-US" sz="9600" dirty="0">
              <a:ln w="57150">
                <a:solidFill>
                  <a:sysClr val="windowText" lastClr="000000"/>
                </a:solidFill>
                <a:prstDash val="solid"/>
              </a:ln>
              <a:solidFill>
                <a:srgbClr val="2E3192"/>
              </a:solidFill>
              <a:effectLst>
                <a:glow rad="63500">
                  <a:srgbClr val="996699"/>
                </a:glow>
                <a:outerShdw blurRad="38100" dist="22860" dir="5400000" algn="tl" rotWithShape="0">
                  <a:srgbClr val="000000">
                    <a:alpha val="30000"/>
                  </a:srgbClr>
                </a:outerShdw>
              </a:effectLst>
              <a:latin typeface="KG One More Light BIG" panose="02000506000000020004" pitchFamily="2" charset="0"/>
            </a:endParaRPr>
          </a:p>
        </p:txBody>
      </p:sp>
      <p:sp>
        <p:nvSpPr>
          <p:cNvPr id="14" name="TextBox 13">
            <a:extLst>
              <a:ext uri="{FF2B5EF4-FFF2-40B4-BE49-F238E27FC236}">
                <a16:creationId xmlns:a16="http://schemas.microsoft.com/office/drawing/2014/main" id="{6218BFFA-F60A-43DC-99A9-673CBEB9E940}"/>
              </a:ext>
            </a:extLst>
          </p:cNvPr>
          <p:cNvSpPr txBox="1"/>
          <p:nvPr/>
        </p:nvSpPr>
        <p:spPr>
          <a:xfrm>
            <a:off x="754380" y="7545490"/>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spTree>
    <p:extLst>
      <p:ext uri="{BB962C8B-B14F-4D97-AF65-F5344CB8AC3E}">
        <p14:creationId xmlns:p14="http://schemas.microsoft.com/office/powerpoint/2010/main" val="20938250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802F784-840C-41B5-A90E-18B12C8CD9B6}"/>
              </a:ext>
            </a:extLst>
          </p:cNvPr>
          <p:cNvSpPr/>
          <p:nvPr/>
        </p:nvSpPr>
        <p:spPr>
          <a:xfrm>
            <a:off x="-1" y="0"/>
            <a:ext cx="10058399" cy="77724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62" dirty="0"/>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6" name="Rectangle 5">
            <a:extLst>
              <a:ext uri="{FF2B5EF4-FFF2-40B4-BE49-F238E27FC236}">
                <a16:creationId xmlns:a16="http://schemas.microsoft.com/office/drawing/2014/main" id="{AC31EE33-D5DD-4DF6-A573-44F5699DD42F}"/>
              </a:ext>
            </a:extLst>
          </p:cNvPr>
          <p:cNvSpPr/>
          <p:nvPr/>
        </p:nvSpPr>
        <p:spPr>
          <a:xfrm>
            <a:off x="636916" y="0"/>
            <a:ext cx="8961120" cy="7772400"/>
          </a:xfrm>
          <a:prstGeom prst="rect">
            <a:avLst/>
          </a:prstGeom>
          <a:solidFill>
            <a:srgbClr val="996699"/>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5" name="Rectangle 4"/>
          <p:cNvSpPr/>
          <p:nvPr/>
        </p:nvSpPr>
        <p:spPr>
          <a:xfrm>
            <a:off x="754381" y="0"/>
            <a:ext cx="8715989" cy="7772400"/>
          </a:xfrm>
          <a:prstGeom prst="rect">
            <a:avLst/>
          </a:prstGeom>
          <a:solidFill>
            <a:schemeClr val="bg1"/>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8" name="TextBox 7"/>
          <p:cNvSpPr txBox="1"/>
          <p:nvPr/>
        </p:nvSpPr>
        <p:spPr>
          <a:xfrm>
            <a:off x="812003" y="1669634"/>
            <a:ext cx="8715990" cy="7417415"/>
          </a:xfrm>
          <a:prstGeom prst="rect">
            <a:avLst/>
          </a:prstGeom>
          <a:noFill/>
        </p:spPr>
        <p:txBody>
          <a:bodyPr wrap="square" rtlCol="0">
            <a:spAutoFit/>
          </a:bodyPr>
          <a:lstStyle/>
          <a:p>
            <a:pPr marL="457200" indent="-457200">
              <a:buFont typeface="Arial" panose="020B0604020202020204" pitchFamily="34" charset="0"/>
              <a:buChar char="•"/>
            </a:pPr>
            <a:r>
              <a:rPr lang="en-US" sz="2800" dirty="0">
                <a:latin typeface="KG First Time In Forever" panose="02000506000000020003" pitchFamily="2" charset="0"/>
                <a:ea typeface="KBScaredStraight" panose="02000603000000000000" pitchFamily="2" charset="0"/>
              </a:rPr>
              <a:t>SE Asian countries have certain natural resources in abundance and have used these resources to establish markets for key products.</a:t>
            </a: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r>
              <a:rPr lang="en-US" sz="2800" dirty="0">
                <a:latin typeface="KG First Time In Forever" panose="02000506000000020003" pitchFamily="2" charset="0"/>
                <a:ea typeface="KBScaredStraight" panose="02000603000000000000" pitchFamily="2" charset="0"/>
              </a:rPr>
              <a:t>For example, China has vast farmland for agricultural products like rice and soybeans.</a:t>
            </a: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r>
              <a:rPr lang="en-US" sz="2800" dirty="0">
                <a:latin typeface="KG First Time In Forever" panose="02000506000000020003" pitchFamily="2" charset="0"/>
                <a:ea typeface="KBScaredStraight" panose="02000603000000000000" pitchFamily="2" charset="0"/>
              </a:rPr>
              <a:t>India is rich in mineral resources like copper, coal, and  iron ore.</a:t>
            </a: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r>
              <a:rPr lang="en-US" sz="2800" dirty="0">
                <a:latin typeface="KG First Time In Forever" panose="02000506000000020003" pitchFamily="2" charset="0"/>
                <a:ea typeface="KBScaredStraight" panose="02000603000000000000" pitchFamily="2" charset="0"/>
              </a:rPr>
              <a:t>Japan lacks many raw materials needed for industry but makes up for it with agricultural products like rice and fish.</a:t>
            </a: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p:txBody>
      </p:sp>
      <p:sp>
        <p:nvSpPr>
          <p:cNvPr id="12" name="Rectangle 11">
            <a:extLst>
              <a:ext uri="{FF2B5EF4-FFF2-40B4-BE49-F238E27FC236}">
                <a16:creationId xmlns:a16="http://schemas.microsoft.com/office/drawing/2014/main" id="{CC395762-E676-4022-B3EE-F69764BA6A74}"/>
              </a:ext>
            </a:extLst>
          </p:cNvPr>
          <p:cNvSpPr/>
          <p:nvPr/>
        </p:nvSpPr>
        <p:spPr>
          <a:xfrm>
            <a:off x="2206026" y="0"/>
            <a:ext cx="5742534" cy="2015167"/>
          </a:xfrm>
          <a:prstGeom prst="rect">
            <a:avLst/>
          </a:prstGeom>
          <a:noFill/>
          <a:effectLst/>
        </p:spPr>
        <p:txBody>
          <a:bodyPr wrap="none" lIns="75438" tIns="37719" rIns="75438" bIns="37719">
            <a:spAutoFit/>
          </a:bodyPr>
          <a:lstStyle/>
          <a:p>
            <a:pPr algn="ctr"/>
            <a:r>
              <a:rPr lang="en-US" sz="12600" dirty="0">
                <a:ln w="57150">
                  <a:solidFill>
                    <a:sysClr val="windowText" lastClr="000000"/>
                  </a:solidFill>
                  <a:prstDash val="solid"/>
                </a:ln>
                <a:solidFill>
                  <a:srgbClr val="2E3192"/>
                </a:solidFill>
                <a:effectLst>
                  <a:glow rad="63500">
                    <a:srgbClr val="996699"/>
                  </a:glow>
                  <a:outerShdw blurRad="38100" dist="22860" dir="5400000" algn="tl" rotWithShape="0">
                    <a:srgbClr val="000000">
                      <a:alpha val="30000"/>
                    </a:srgbClr>
                  </a:outerShdw>
                </a:effectLst>
                <a:latin typeface="KG One More Light BIG" panose="02000506000000020004" pitchFamily="2" charset="0"/>
              </a:rPr>
              <a:t>SE Asia</a:t>
            </a:r>
          </a:p>
        </p:txBody>
      </p:sp>
      <p:sp>
        <p:nvSpPr>
          <p:cNvPr id="14" name="TextBox 13">
            <a:extLst>
              <a:ext uri="{FF2B5EF4-FFF2-40B4-BE49-F238E27FC236}">
                <a16:creationId xmlns:a16="http://schemas.microsoft.com/office/drawing/2014/main" id="{6218BFFA-F60A-43DC-99A9-673CBEB9E940}"/>
              </a:ext>
            </a:extLst>
          </p:cNvPr>
          <p:cNvSpPr txBox="1"/>
          <p:nvPr/>
        </p:nvSpPr>
        <p:spPr>
          <a:xfrm>
            <a:off x="754380" y="7545490"/>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spTree>
    <p:extLst>
      <p:ext uri="{BB962C8B-B14F-4D97-AF65-F5344CB8AC3E}">
        <p14:creationId xmlns:p14="http://schemas.microsoft.com/office/powerpoint/2010/main" val="15025719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AFB69B-7E01-4CDC-869C-36A608127EAC}"/>
              </a:ext>
            </a:extLst>
          </p:cNvPr>
          <p:cNvSpPr/>
          <p:nvPr/>
        </p:nvSpPr>
        <p:spPr>
          <a:xfrm>
            <a:off x="0" y="-15525"/>
            <a:ext cx="10058400" cy="7787925"/>
          </a:xfrm>
          <a:prstGeom prst="rect">
            <a:avLst/>
          </a:prstGeom>
          <a:solidFill>
            <a:srgbClr val="9966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ln>
                <a:solidFill>
                  <a:schemeClr val="bg1"/>
                </a:solidFill>
              </a:ln>
            </a:endParaRPr>
          </a:p>
        </p:txBody>
      </p:sp>
      <p:sp>
        <p:nvSpPr>
          <p:cNvPr id="3" name="TextBox 2">
            <a:extLst>
              <a:ext uri="{FF2B5EF4-FFF2-40B4-BE49-F238E27FC236}">
                <a16:creationId xmlns:a16="http://schemas.microsoft.com/office/drawing/2014/main" id="{DA7890B6-C3C3-489E-B049-38220B120399}"/>
              </a:ext>
            </a:extLst>
          </p:cNvPr>
          <p:cNvSpPr txBox="1"/>
          <p:nvPr/>
        </p:nvSpPr>
        <p:spPr>
          <a:xfrm>
            <a:off x="189498" y="947992"/>
            <a:ext cx="4095616" cy="584775"/>
          </a:xfrm>
          <a:prstGeom prst="rect">
            <a:avLst/>
          </a:prstGeom>
          <a:noFill/>
          <a:ln>
            <a:solidFill>
              <a:schemeClr val="tx1"/>
            </a:solidFill>
          </a:ln>
        </p:spPr>
        <p:txBody>
          <a:bodyPr wrap="square" rtlCol="0">
            <a:spAutoFit/>
          </a:bodyPr>
          <a:lstStyle/>
          <a:p>
            <a:pPr algn="ctr"/>
            <a:r>
              <a:rPr lang="en-US" sz="3200" dirty="0">
                <a:latin typeface="KG First Time In Forever" panose="02000506000000020003" pitchFamily="2" charset="0"/>
                <a:ea typeface="KBScaredStraight" panose="02000603000000000000" pitchFamily="2" charset="0"/>
              </a:rPr>
              <a:t>Rice Terraces in China</a:t>
            </a:r>
          </a:p>
        </p:txBody>
      </p:sp>
      <p:sp>
        <p:nvSpPr>
          <p:cNvPr id="11" name="TextBox 10">
            <a:extLst>
              <a:ext uri="{FF2B5EF4-FFF2-40B4-BE49-F238E27FC236}">
                <a16:creationId xmlns:a16="http://schemas.microsoft.com/office/drawing/2014/main" id="{FD975445-EBC4-4D30-A518-EDC30042A316}"/>
              </a:ext>
            </a:extLst>
          </p:cNvPr>
          <p:cNvSpPr txBox="1"/>
          <p:nvPr/>
        </p:nvSpPr>
        <p:spPr>
          <a:xfrm>
            <a:off x="0" y="7557642"/>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pic>
        <p:nvPicPr>
          <p:cNvPr id="1026" name="Picture 2" descr="Rice Terraces Systems in Subtropical China | Globally Important  Agricultural Heritage Systems (GIAHS) | Food and Agriculture Organization  of the United Nations | GIAHS | Food and Agriculture Organization of the  United Nations">
            <a:extLst>
              <a:ext uri="{FF2B5EF4-FFF2-40B4-BE49-F238E27FC236}">
                <a16:creationId xmlns:a16="http://schemas.microsoft.com/office/drawing/2014/main" id="{D22309A6-F550-44C5-84C2-B2A50B0EC6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498" y="1674304"/>
            <a:ext cx="9679404" cy="51532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97971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AFB69B-7E01-4CDC-869C-36A608127EAC}"/>
              </a:ext>
            </a:extLst>
          </p:cNvPr>
          <p:cNvSpPr/>
          <p:nvPr/>
        </p:nvSpPr>
        <p:spPr>
          <a:xfrm>
            <a:off x="0" y="-15525"/>
            <a:ext cx="10058400" cy="7787925"/>
          </a:xfrm>
          <a:prstGeom prst="rect">
            <a:avLst/>
          </a:prstGeom>
          <a:solidFill>
            <a:srgbClr val="9966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ln>
                <a:solidFill>
                  <a:schemeClr val="bg1"/>
                </a:solidFill>
              </a:ln>
            </a:endParaRPr>
          </a:p>
        </p:txBody>
      </p:sp>
      <p:sp>
        <p:nvSpPr>
          <p:cNvPr id="4" name="TextBox 3">
            <a:extLst>
              <a:ext uri="{FF2B5EF4-FFF2-40B4-BE49-F238E27FC236}">
                <a16:creationId xmlns:a16="http://schemas.microsoft.com/office/drawing/2014/main" id="{AAED564E-F536-4685-8AC3-C0935264C4E5}"/>
              </a:ext>
            </a:extLst>
          </p:cNvPr>
          <p:cNvSpPr txBox="1"/>
          <p:nvPr/>
        </p:nvSpPr>
        <p:spPr>
          <a:xfrm>
            <a:off x="994969" y="6636476"/>
            <a:ext cx="4803650" cy="589264"/>
          </a:xfrm>
          <a:prstGeom prst="rect">
            <a:avLst/>
          </a:prstGeom>
          <a:noFill/>
          <a:ln>
            <a:solidFill>
              <a:schemeClr val="tx1"/>
            </a:solidFill>
          </a:ln>
        </p:spPr>
        <p:txBody>
          <a:bodyPr wrap="square" rtlCol="0">
            <a:spAutoFit/>
          </a:bodyPr>
          <a:lstStyle/>
          <a:p>
            <a:r>
              <a:rPr lang="en-US" sz="3229" dirty="0" err="1">
                <a:latin typeface="KG First Time In Forever" panose="02000506000000020003" pitchFamily="2" charset="0"/>
                <a:ea typeface="KBScaredStraight" panose="02000603000000000000" pitchFamily="2" charset="0"/>
              </a:rPr>
              <a:t>Kipoi</a:t>
            </a:r>
            <a:r>
              <a:rPr lang="en-US" sz="3229" dirty="0">
                <a:latin typeface="KG First Time In Forever" panose="02000506000000020003" pitchFamily="2" charset="0"/>
                <a:ea typeface="KBScaredStraight" panose="02000603000000000000" pitchFamily="2" charset="0"/>
              </a:rPr>
              <a:t> Copper Mine in India</a:t>
            </a:r>
          </a:p>
        </p:txBody>
      </p:sp>
      <p:sp>
        <p:nvSpPr>
          <p:cNvPr id="11" name="TextBox 10">
            <a:extLst>
              <a:ext uri="{FF2B5EF4-FFF2-40B4-BE49-F238E27FC236}">
                <a16:creationId xmlns:a16="http://schemas.microsoft.com/office/drawing/2014/main" id="{AD3CB891-229D-4719-A71C-083FF098E454}"/>
              </a:ext>
            </a:extLst>
          </p:cNvPr>
          <p:cNvSpPr txBox="1"/>
          <p:nvPr/>
        </p:nvSpPr>
        <p:spPr>
          <a:xfrm>
            <a:off x="0" y="7557642"/>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pic>
        <p:nvPicPr>
          <p:cNvPr id="2050" name="Picture 2" descr="The Kipoi Copper Mining Project">
            <a:extLst>
              <a:ext uri="{FF2B5EF4-FFF2-40B4-BE49-F238E27FC236}">
                <a16:creationId xmlns:a16="http://schemas.microsoft.com/office/drawing/2014/main" id="{46CF9232-F614-4A01-9280-8D30EE23AF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7275" y="754100"/>
            <a:ext cx="7943850" cy="57020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33540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0FF9EC-EB4F-4526-9AD5-7CC9FAB5F952}"/>
              </a:ext>
            </a:extLst>
          </p:cNvPr>
          <p:cNvSpPr/>
          <p:nvPr/>
        </p:nvSpPr>
        <p:spPr>
          <a:xfrm>
            <a:off x="-1" y="0"/>
            <a:ext cx="10058399" cy="77724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62" dirty="0"/>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6" name="Rectangle 5">
            <a:extLst>
              <a:ext uri="{FF2B5EF4-FFF2-40B4-BE49-F238E27FC236}">
                <a16:creationId xmlns:a16="http://schemas.microsoft.com/office/drawing/2014/main" id="{AC31EE33-D5DD-4DF6-A573-44F5699DD42F}"/>
              </a:ext>
            </a:extLst>
          </p:cNvPr>
          <p:cNvSpPr/>
          <p:nvPr/>
        </p:nvSpPr>
        <p:spPr>
          <a:xfrm>
            <a:off x="636916" y="0"/>
            <a:ext cx="8961120" cy="7772400"/>
          </a:xfrm>
          <a:prstGeom prst="rect">
            <a:avLst/>
          </a:prstGeom>
          <a:solidFill>
            <a:srgbClr val="996699"/>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5" name="Rectangle 4"/>
          <p:cNvSpPr/>
          <p:nvPr/>
        </p:nvSpPr>
        <p:spPr>
          <a:xfrm>
            <a:off x="754381" y="0"/>
            <a:ext cx="8715989" cy="7772400"/>
          </a:xfrm>
          <a:prstGeom prst="rect">
            <a:avLst/>
          </a:prstGeom>
          <a:solidFill>
            <a:schemeClr val="bg1"/>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12" name="Rectangle 11">
            <a:extLst>
              <a:ext uri="{FF2B5EF4-FFF2-40B4-BE49-F238E27FC236}">
                <a16:creationId xmlns:a16="http://schemas.microsoft.com/office/drawing/2014/main" id="{CC395762-E676-4022-B3EE-F69764BA6A74}"/>
              </a:ext>
            </a:extLst>
          </p:cNvPr>
          <p:cNvSpPr/>
          <p:nvPr/>
        </p:nvSpPr>
        <p:spPr>
          <a:xfrm>
            <a:off x="2206025" y="0"/>
            <a:ext cx="5742534" cy="2015167"/>
          </a:xfrm>
          <a:prstGeom prst="rect">
            <a:avLst/>
          </a:prstGeom>
          <a:noFill/>
          <a:effectLst/>
        </p:spPr>
        <p:txBody>
          <a:bodyPr wrap="none" lIns="75438" tIns="37719" rIns="75438" bIns="37719">
            <a:spAutoFit/>
          </a:bodyPr>
          <a:lstStyle/>
          <a:p>
            <a:pPr algn="ctr"/>
            <a:r>
              <a:rPr lang="en-US" sz="12600" dirty="0">
                <a:ln w="57150">
                  <a:solidFill>
                    <a:sysClr val="windowText" lastClr="000000"/>
                  </a:solidFill>
                  <a:prstDash val="solid"/>
                </a:ln>
                <a:solidFill>
                  <a:srgbClr val="2E3192"/>
                </a:solidFill>
                <a:effectLst>
                  <a:glow rad="63500">
                    <a:srgbClr val="996699"/>
                  </a:glow>
                  <a:outerShdw blurRad="38100" dist="22860" dir="5400000" algn="tl" rotWithShape="0">
                    <a:srgbClr val="000000">
                      <a:alpha val="30000"/>
                    </a:srgbClr>
                  </a:outerShdw>
                </a:effectLst>
                <a:latin typeface="KG One More Light BIG" panose="02000506000000020004" pitchFamily="2" charset="0"/>
              </a:rPr>
              <a:t>SE Asia</a:t>
            </a:r>
          </a:p>
        </p:txBody>
      </p:sp>
      <p:sp>
        <p:nvSpPr>
          <p:cNvPr id="14" name="TextBox 13">
            <a:extLst>
              <a:ext uri="{FF2B5EF4-FFF2-40B4-BE49-F238E27FC236}">
                <a16:creationId xmlns:a16="http://schemas.microsoft.com/office/drawing/2014/main" id="{6218BFFA-F60A-43DC-99A9-673CBEB9E940}"/>
              </a:ext>
            </a:extLst>
          </p:cNvPr>
          <p:cNvSpPr txBox="1"/>
          <p:nvPr/>
        </p:nvSpPr>
        <p:spPr>
          <a:xfrm>
            <a:off x="754380" y="7545490"/>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graphicFrame>
        <p:nvGraphicFramePr>
          <p:cNvPr id="4" name="Table 3">
            <a:extLst>
              <a:ext uri="{FF2B5EF4-FFF2-40B4-BE49-F238E27FC236}">
                <a16:creationId xmlns:a16="http://schemas.microsoft.com/office/drawing/2014/main" id="{C88317AC-776F-4503-AD5E-C63A97E9CA23}"/>
              </a:ext>
            </a:extLst>
          </p:cNvPr>
          <p:cNvGraphicFramePr>
            <a:graphicFrameLocks noGrp="1"/>
          </p:cNvGraphicFramePr>
          <p:nvPr>
            <p:extLst>
              <p:ext uri="{D42A27DB-BD31-4B8C-83A1-F6EECF244321}">
                <p14:modId xmlns:p14="http://schemas.microsoft.com/office/powerpoint/2010/main" val="2511358828"/>
              </p:ext>
            </p:extLst>
          </p:nvPr>
        </p:nvGraphicFramePr>
        <p:xfrm>
          <a:off x="1037843" y="2012664"/>
          <a:ext cx="8266175" cy="5190305"/>
        </p:xfrm>
        <a:graphic>
          <a:graphicData uri="http://schemas.openxmlformats.org/drawingml/2006/table">
            <a:tbl>
              <a:tblPr firstRow="1" bandRow="1">
                <a:tableStyleId>{5940675A-B579-460E-94D1-54222C63F5DA}</a:tableStyleId>
              </a:tblPr>
              <a:tblGrid>
                <a:gridCol w="1653235">
                  <a:extLst>
                    <a:ext uri="{9D8B030D-6E8A-4147-A177-3AD203B41FA5}">
                      <a16:colId xmlns:a16="http://schemas.microsoft.com/office/drawing/2014/main" val="20000"/>
                    </a:ext>
                  </a:extLst>
                </a:gridCol>
                <a:gridCol w="1653235">
                  <a:extLst>
                    <a:ext uri="{9D8B030D-6E8A-4147-A177-3AD203B41FA5}">
                      <a16:colId xmlns:a16="http://schemas.microsoft.com/office/drawing/2014/main" val="20001"/>
                    </a:ext>
                  </a:extLst>
                </a:gridCol>
                <a:gridCol w="1653235">
                  <a:extLst>
                    <a:ext uri="{9D8B030D-6E8A-4147-A177-3AD203B41FA5}">
                      <a16:colId xmlns:a16="http://schemas.microsoft.com/office/drawing/2014/main" val="1244647535"/>
                    </a:ext>
                  </a:extLst>
                </a:gridCol>
                <a:gridCol w="1653235">
                  <a:extLst>
                    <a:ext uri="{9D8B030D-6E8A-4147-A177-3AD203B41FA5}">
                      <a16:colId xmlns:a16="http://schemas.microsoft.com/office/drawing/2014/main" val="3738045902"/>
                    </a:ext>
                  </a:extLst>
                </a:gridCol>
                <a:gridCol w="1653235">
                  <a:extLst>
                    <a:ext uri="{9D8B030D-6E8A-4147-A177-3AD203B41FA5}">
                      <a16:colId xmlns:a16="http://schemas.microsoft.com/office/drawing/2014/main" val="20002"/>
                    </a:ext>
                  </a:extLst>
                </a:gridCol>
              </a:tblGrid>
              <a:tr h="674851">
                <a:tc>
                  <a:txBody>
                    <a:bodyPr/>
                    <a:lstStyle/>
                    <a:p>
                      <a:pPr algn="ctr"/>
                      <a:r>
                        <a:rPr lang="en-US" sz="3600" b="1" dirty="0">
                          <a:latin typeface="KG Sorry Not Sorry" panose="02000506000000020004" pitchFamily="2" charset="0"/>
                        </a:rPr>
                        <a:t>China</a:t>
                      </a:r>
                    </a:p>
                  </a:txBody>
                  <a:tcPr marL="92285" marR="92285" marT="46142" marB="46142" anchor="ctr">
                    <a:solidFill>
                      <a:srgbClr val="2E3192"/>
                    </a:solidFill>
                  </a:tcPr>
                </a:tc>
                <a:tc>
                  <a:txBody>
                    <a:bodyPr/>
                    <a:lstStyle/>
                    <a:p>
                      <a:pPr algn="ctr"/>
                      <a:r>
                        <a:rPr lang="en-US" sz="3600" b="1" dirty="0">
                          <a:latin typeface="KG Sorry Not Sorry" panose="02000506000000020004" pitchFamily="2" charset="0"/>
                        </a:rPr>
                        <a:t>India</a:t>
                      </a:r>
                    </a:p>
                  </a:txBody>
                  <a:tcPr marL="92285" marR="92285" marT="46142" marB="46142" anchor="ctr">
                    <a:solidFill>
                      <a:srgbClr val="2E3192"/>
                    </a:solidFill>
                  </a:tcPr>
                </a:tc>
                <a:tc>
                  <a:txBody>
                    <a:bodyPr/>
                    <a:lstStyle/>
                    <a:p>
                      <a:pPr algn="ctr"/>
                      <a:r>
                        <a:rPr lang="en-US" sz="3600" b="1" dirty="0">
                          <a:latin typeface="KG Sorry Not Sorry" panose="02000506000000020004" pitchFamily="2" charset="0"/>
                        </a:rPr>
                        <a:t>Japan</a:t>
                      </a:r>
                    </a:p>
                  </a:txBody>
                  <a:tcPr marL="92285" marR="92285" marT="46142" marB="46142" anchor="ctr">
                    <a:solidFill>
                      <a:srgbClr val="2E3192"/>
                    </a:solidFill>
                  </a:tcPr>
                </a:tc>
                <a:tc>
                  <a:txBody>
                    <a:bodyPr/>
                    <a:lstStyle/>
                    <a:p>
                      <a:pPr algn="ctr"/>
                      <a:r>
                        <a:rPr lang="en-US" sz="3600" b="1" dirty="0">
                          <a:latin typeface="KG Sorry Not Sorry" panose="02000506000000020004" pitchFamily="2" charset="0"/>
                        </a:rPr>
                        <a:t>S Korea</a:t>
                      </a:r>
                    </a:p>
                  </a:txBody>
                  <a:tcPr marL="92285" marR="92285" marT="46142" marB="46142" anchor="ctr">
                    <a:solidFill>
                      <a:srgbClr val="2E3192"/>
                    </a:solidFill>
                  </a:tcPr>
                </a:tc>
                <a:tc>
                  <a:txBody>
                    <a:bodyPr/>
                    <a:lstStyle/>
                    <a:p>
                      <a:pPr algn="ctr"/>
                      <a:r>
                        <a:rPr lang="en-US" sz="3600" b="1" dirty="0">
                          <a:latin typeface="KG Sorry Not Sorry" panose="02000506000000020004" pitchFamily="2" charset="0"/>
                        </a:rPr>
                        <a:t>N Korea</a:t>
                      </a:r>
                    </a:p>
                  </a:txBody>
                  <a:tcPr marL="92285" marR="92285" marT="46142" marB="46142" anchor="ctr">
                    <a:solidFill>
                      <a:srgbClr val="2E3192"/>
                    </a:solidFill>
                  </a:tcPr>
                </a:tc>
                <a:extLst>
                  <a:ext uri="{0D108BD9-81ED-4DB2-BD59-A6C34878D82A}">
                    <a16:rowId xmlns:a16="http://schemas.microsoft.com/office/drawing/2014/main" val="10000"/>
                  </a:ext>
                </a:extLst>
              </a:tr>
              <a:tr h="711192">
                <a:tc>
                  <a:txBody>
                    <a:bodyPr/>
                    <a:lstStyle/>
                    <a:p>
                      <a:pPr algn="ctr"/>
                      <a:r>
                        <a:rPr lang="en-US" sz="2400" dirty="0">
                          <a:latin typeface="KG First Time In Forever" panose="02000506000000020003" pitchFamily="2" charset="0"/>
                        </a:rPr>
                        <a:t>Coal </a:t>
                      </a:r>
                    </a:p>
                  </a:txBody>
                  <a:tcPr marL="92285" marR="92285" marT="46142" marB="46142" anchor="ctr">
                    <a:solidFill>
                      <a:schemeClr val="bg1">
                        <a:lumMod val="95000"/>
                      </a:schemeClr>
                    </a:solidFill>
                  </a:tcPr>
                </a:tc>
                <a:tc>
                  <a:txBody>
                    <a:bodyPr/>
                    <a:lstStyle/>
                    <a:p>
                      <a:pPr algn="ctr"/>
                      <a:r>
                        <a:rPr lang="en-US" sz="2400" dirty="0">
                          <a:latin typeface="KG First Time In Forever" panose="02000506000000020003" pitchFamily="2" charset="0"/>
                        </a:rPr>
                        <a:t>Rice</a:t>
                      </a:r>
                    </a:p>
                  </a:txBody>
                  <a:tcPr marL="92285" marR="92285" marT="46142" marB="46142" anchor="ctr">
                    <a:solidFill>
                      <a:schemeClr val="bg1">
                        <a:lumMod val="95000"/>
                      </a:schemeClr>
                    </a:solidFill>
                  </a:tcPr>
                </a:tc>
                <a:tc>
                  <a:txBody>
                    <a:bodyPr/>
                    <a:lstStyle/>
                    <a:p>
                      <a:pPr algn="ctr"/>
                      <a:r>
                        <a:rPr lang="en-US" sz="2400" dirty="0">
                          <a:latin typeface="KG First Time In Forever" panose="02000506000000020003" pitchFamily="2" charset="0"/>
                        </a:rPr>
                        <a:t>Rice </a:t>
                      </a:r>
                    </a:p>
                  </a:txBody>
                  <a:tcPr marL="92285" marR="92285" marT="46142" marB="46142" anchor="ctr">
                    <a:solidFill>
                      <a:schemeClr val="bg1">
                        <a:lumMod val="95000"/>
                      </a:schemeClr>
                    </a:solidFill>
                  </a:tcPr>
                </a:tc>
                <a:tc>
                  <a:txBody>
                    <a:bodyPr/>
                    <a:lstStyle/>
                    <a:p>
                      <a:pPr algn="ctr"/>
                      <a:r>
                        <a:rPr lang="en-US" sz="2400" dirty="0">
                          <a:latin typeface="KG First Time In Forever" panose="02000506000000020003" pitchFamily="2" charset="0"/>
                        </a:rPr>
                        <a:t>Rice</a:t>
                      </a:r>
                    </a:p>
                  </a:txBody>
                  <a:tcPr marL="92285" marR="92285" marT="46142" marB="46142" anchor="ctr">
                    <a:solidFill>
                      <a:schemeClr val="bg1">
                        <a:lumMod val="95000"/>
                      </a:schemeClr>
                    </a:solidFill>
                  </a:tcPr>
                </a:tc>
                <a:tc>
                  <a:txBody>
                    <a:bodyPr/>
                    <a:lstStyle/>
                    <a:p>
                      <a:pPr algn="ctr"/>
                      <a:r>
                        <a:rPr lang="en-US" sz="2400" dirty="0">
                          <a:latin typeface="KG First Time In Forever" panose="02000506000000020003" pitchFamily="2" charset="0"/>
                        </a:rPr>
                        <a:t>Rice</a:t>
                      </a:r>
                    </a:p>
                  </a:txBody>
                  <a:tcPr marL="92285" marR="92285" marT="46142" marB="46142" anchor="ctr">
                    <a:solidFill>
                      <a:schemeClr val="bg1">
                        <a:lumMod val="95000"/>
                      </a:schemeClr>
                    </a:solidFill>
                  </a:tcPr>
                </a:tc>
                <a:extLst>
                  <a:ext uri="{0D108BD9-81ED-4DB2-BD59-A6C34878D82A}">
                    <a16:rowId xmlns:a16="http://schemas.microsoft.com/office/drawing/2014/main" val="10001"/>
                  </a:ext>
                </a:extLst>
              </a:tr>
              <a:tr h="711192">
                <a:tc>
                  <a:txBody>
                    <a:bodyPr/>
                    <a:lstStyle/>
                    <a:p>
                      <a:pPr algn="ctr"/>
                      <a:r>
                        <a:rPr lang="en-US" sz="2400" dirty="0">
                          <a:latin typeface="KG First Time In Forever" panose="02000506000000020003" pitchFamily="2" charset="0"/>
                        </a:rPr>
                        <a:t>Oil</a:t>
                      </a:r>
                    </a:p>
                  </a:txBody>
                  <a:tcPr marL="92285" marR="92285" marT="46142" marB="46142" anchor="ctr">
                    <a:solidFill>
                      <a:schemeClr val="bg1">
                        <a:lumMod val="95000"/>
                      </a:schemeClr>
                    </a:solidFill>
                  </a:tcPr>
                </a:tc>
                <a:tc>
                  <a:txBody>
                    <a:bodyPr/>
                    <a:lstStyle/>
                    <a:p>
                      <a:pPr algn="ctr"/>
                      <a:r>
                        <a:rPr lang="en-US" sz="2400" dirty="0">
                          <a:latin typeface="KG First Time In Forever" panose="02000506000000020003" pitchFamily="2" charset="0"/>
                        </a:rPr>
                        <a:t>Cotton</a:t>
                      </a:r>
                    </a:p>
                  </a:txBody>
                  <a:tcPr marL="92285" marR="92285" marT="46142" marB="46142" anchor="ctr">
                    <a:solidFill>
                      <a:schemeClr val="bg1">
                        <a:lumMod val="95000"/>
                      </a:schemeClr>
                    </a:solidFill>
                  </a:tcPr>
                </a:tc>
                <a:tc>
                  <a:txBody>
                    <a:bodyPr/>
                    <a:lstStyle/>
                    <a:p>
                      <a:pPr algn="ctr"/>
                      <a:r>
                        <a:rPr lang="en-US" sz="2400" dirty="0">
                          <a:latin typeface="KG First Time In Forever" panose="02000506000000020003" pitchFamily="2" charset="0"/>
                        </a:rPr>
                        <a:t>Fish </a:t>
                      </a:r>
                    </a:p>
                  </a:txBody>
                  <a:tcPr marL="92285" marR="92285" marT="46142" marB="46142" anchor="ctr">
                    <a:solidFill>
                      <a:schemeClr val="bg1">
                        <a:lumMod val="95000"/>
                      </a:schemeClr>
                    </a:solidFill>
                  </a:tcPr>
                </a:tc>
                <a:tc>
                  <a:txBody>
                    <a:bodyPr/>
                    <a:lstStyle/>
                    <a:p>
                      <a:pPr algn="ctr"/>
                      <a:r>
                        <a:rPr lang="en-US" sz="2400" dirty="0">
                          <a:latin typeface="KG First Time In Forever" panose="02000506000000020003" pitchFamily="2" charset="0"/>
                        </a:rPr>
                        <a:t>Barley</a:t>
                      </a:r>
                    </a:p>
                  </a:txBody>
                  <a:tcPr marL="92285" marR="92285" marT="46142" marB="46142" anchor="ctr">
                    <a:solidFill>
                      <a:schemeClr val="bg1">
                        <a:lumMod val="95000"/>
                      </a:schemeClr>
                    </a:solidFill>
                  </a:tcPr>
                </a:tc>
                <a:tc>
                  <a:txBody>
                    <a:bodyPr/>
                    <a:lstStyle/>
                    <a:p>
                      <a:pPr algn="ctr"/>
                      <a:r>
                        <a:rPr lang="en-US" sz="2400" dirty="0">
                          <a:latin typeface="KG First Time In Forever" panose="02000506000000020003" pitchFamily="2" charset="0"/>
                        </a:rPr>
                        <a:t>Corn</a:t>
                      </a:r>
                    </a:p>
                  </a:txBody>
                  <a:tcPr marL="92285" marR="92285" marT="46142" marB="46142" anchor="ctr">
                    <a:solidFill>
                      <a:schemeClr val="bg1">
                        <a:lumMod val="95000"/>
                      </a:schemeClr>
                    </a:solidFill>
                  </a:tcPr>
                </a:tc>
                <a:extLst>
                  <a:ext uri="{0D108BD9-81ED-4DB2-BD59-A6C34878D82A}">
                    <a16:rowId xmlns:a16="http://schemas.microsoft.com/office/drawing/2014/main" val="10002"/>
                  </a:ext>
                </a:extLst>
              </a:tr>
              <a:tr h="959494">
                <a:tc>
                  <a:txBody>
                    <a:bodyPr/>
                    <a:lstStyle/>
                    <a:p>
                      <a:pPr algn="ctr"/>
                      <a:r>
                        <a:rPr lang="en-US" sz="2400" dirty="0">
                          <a:latin typeface="KG First Time In Forever" panose="02000506000000020003" pitchFamily="2" charset="0"/>
                        </a:rPr>
                        <a:t>Natural gas</a:t>
                      </a:r>
                    </a:p>
                  </a:txBody>
                  <a:tcPr marL="92285" marR="92285" marT="46142" marB="46142" anchor="ctr">
                    <a:solidFill>
                      <a:schemeClr val="bg1">
                        <a:lumMod val="95000"/>
                      </a:schemeClr>
                    </a:solidFill>
                  </a:tcPr>
                </a:tc>
                <a:tc>
                  <a:txBody>
                    <a:bodyPr/>
                    <a:lstStyle/>
                    <a:p>
                      <a:pPr algn="ctr"/>
                      <a:r>
                        <a:rPr lang="en-US" sz="2400" dirty="0">
                          <a:latin typeface="KG First Time In Forever" panose="02000506000000020003" pitchFamily="2" charset="0"/>
                        </a:rPr>
                        <a:t>Copper</a:t>
                      </a:r>
                    </a:p>
                  </a:txBody>
                  <a:tcPr marL="92285" marR="92285" marT="46142" marB="46142" anchor="ctr">
                    <a:solidFill>
                      <a:schemeClr val="bg1">
                        <a:lumMod val="95000"/>
                      </a:schemeClr>
                    </a:solidFill>
                  </a:tcPr>
                </a:tc>
                <a:tc>
                  <a:txBody>
                    <a:bodyPr/>
                    <a:lstStyle/>
                    <a:p>
                      <a:pPr algn="ctr"/>
                      <a:endParaRPr lang="en-US" sz="2400" dirty="0">
                        <a:latin typeface="KG First Time In Forever" panose="02000506000000020003" pitchFamily="2" charset="0"/>
                      </a:endParaRPr>
                    </a:p>
                  </a:txBody>
                  <a:tcPr marL="92285" marR="92285" marT="46142" marB="46142" anchor="ctr">
                    <a:solidFill>
                      <a:schemeClr val="bg1">
                        <a:lumMod val="95000"/>
                      </a:schemeClr>
                    </a:solidFill>
                  </a:tcPr>
                </a:tc>
                <a:tc>
                  <a:txBody>
                    <a:bodyPr/>
                    <a:lstStyle/>
                    <a:p>
                      <a:pPr algn="ctr"/>
                      <a:r>
                        <a:rPr lang="en-US" sz="2400" dirty="0">
                          <a:latin typeface="KG First Time In Forever" panose="02000506000000020003" pitchFamily="2" charset="0"/>
                        </a:rPr>
                        <a:t>Wheat</a:t>
                      </a:r>
                    </a:p>
                  </a:txBody>
                  <a:tcPr marL="92285" marR="92285" marT="46142" marB="46142" anchor="ctr">
                    <a:solidFill>
                      <a:schemeClr val="bg1">
                        <a:lumMod val="95000"/>
                      </a:schemeClr>
                    </a:solidFill>
                  </a:tcPr>
                </a:tc>
                <a:tc>
                  <a:txBody>
                    <a:bodyPr/>
                    <a:lstStyle/>
                    <a:p>
                      <a:pPr algn="ctr"/>
                      <a:r>
                        <a:rPr lang="en-US" sz="2400" dirty="0">
                          <a:latin typeface="KG First Time In Forever" panose="02000506000000020003" pitchFamily="2" charset="0"/>
                        </a:rPr>
                        <a:t>Potatoes</a:t>
                      </a:r>
                    </a:p>
                  </a:txBody>
                  <a:tcPr marL="92285" marR="92285" marT="46142" marB="46142" anchor="ctr">
                    <a:solidFill>
                      <a:schemeClr val="bg1">
                        <a:lumMod val="95000"/>
                      </a:schemeClr>
                    </a:solidFill>
                  </a:tcPr>
                </a:tc>
                <a:extLst>
                  <a:ext uri="{0D108BD9-81ED-4DB2-BD59-A6C34878D82A}">
                    <a16:rowId xmlns:a16="http://schemas.microsoft.com/office/drawing/2014/main" val="10003"/>
                  </a:ext>
                </a:extLst>
              </a:tr>
              <a:tr h="711192">
                <a:tc>
                  <a:txBody>
                    <a:bodyPr/>
                    <a:lstStyle/>
                    <a:p>
                      <a:pPr algn="ctr"/>
                      <a:r>
                        <a:rPr lang="en-US" sz="2400" dirty="0">
                          <a:latin typeface="KG First Time In Forever" panose="02000506000000020003" pitchFamily="2" charset="0"/>
                        </a:rPr>
                        <a:t>Rice </a:t>
                      </a:r>
                    </a:p>
                  </a:txBody>
                  <a:tcPr marL="92285" marR="92285" marT="46142" marB="46142" anchor="ctr">
                    <a:solidFill>
                      <a:schemeClr val="bg1">
                        <a:lumMod val="95000"/>
                      </a:schemeClr>
                    </a:solidFill>
                  </a:tcPr>
                </a:tc>
                <a:tc>
                  <a:txBody>
                    <a:bodyPr/>
                    <a:lstStyle/>
                    <a:p>
                      <a:pPr algn="ctr"/>
                      <a:r>
                        <a:rPr lang="en-US" sz="2400" dirty="0">
                          <a:latin typeface="KG First Time In Forever" panose="02000506000000020003" pitchFamily="2" charset="0"/>
                        </a:rPr>
                        <a:t>Iron ore</a:t>
                      </a:r>
                    </a:p>
                  </a:txBody>
                  <a:tcPr marL="92285" marR="92285" marT="46142" marB="46142" anchor="ctr">
                    <a:solidFill>
                      <a:schemeClr val="bg1">
                        <a:lumMod val="95000"/>
                      </a:schemeClr>
                    </a:solidFill>
                  </a:tcPr>
                </a:tc>
                <a:tc>
                  <a:txBody>
                    <a:bodyPr/>
                    <a:lstStyle/>
                    <a:p>
                      <a:pPr algn="ctr"/>
                      <a:endParaRPr lang="en-US" sz="2400" dirty="0">
                        <a:latin typeface="KG First Time In Forever" panose="02000506000000020003" pitchFamily="2" charset="0"/>
                      </a:endParaRPr>
                    </a:p>
                  </a:txBody>
                  <a:tcPr marL="92285" marR="92285" marT="46142" marB="46142" anchor="ctr">
                    <a:solidFill>
                      <a:schemeClr val="bg1">
                        <a:lumMod val="95000"/>
                      </a:schemeClr>
                    </a:solidFill>
                  </a:tcPr>
                </a:tc>
                <a:tc>
                  <a:txBody>
                    <a:bodyPr/>
                    <a:lstStyle/>
                    <a:p>
                      <a:pPr algn="ctr"/>
                      <a:r>
                        <a:rPr lang="en-US" sz="2400" dirty="0">
                          <a:latin typeface="KG First Time In Forever" panose="02000506000000020003" pitchFamily="2" charset="0"/>
                        </a:rPr>
                        <a:t>Graphite </a:t>
                      </a:r>
                    </a:p>
                  </a:txBody>
                  <a:tcPr marL="92285" marR="92285" marT="46142" marB="46142" anchor="ctr">
                    <a:solidFill>
                      <a:schemeClr val="bg1">
                        <a:lumMod val="95000"/>
                      </a:schemeClr>
                    </a:solidFill>
                  </a:tcPr>
                </a:tc>
                <a:tc>
                  <a:txBody>
                    <a:bodyPr/>
                    <a:lstStyle/>
                    <a:p>
                      <a:pPr algn="ctr"/>
                      <a:r>
                        <a:rPr lang="en-US" sz="2400" dirty="0">
                          <a:latin typeface="KG First Time In Forever" panose="02000506000000020003" pitchFamily="2" charset="0"/>
                        </a:rPr>
                        <a:t>Zinc</a:t>
                      </a:r>
                    </a:p>
                  </a:txBody>
                  <a:tcPr marL="92285" marR="92285" marT="46142" marB="46142" anchor="ctr">
                    <a:solidFill>
                      <a:schemeClr val="bg1">
                        <a:lumMod val="95000"/>
                      </a:schemeClr>
                    </a:solidFill>
                  </a:tcPr>
                </a:tc>
                <a:extLst>
                  <a:ext uri="{0D108BD9-81ED-4DB2-BD59-A6C34878D82A}">
                    <a16:rowId xmlns:a16="http://schemas.microsoft.com/office/drawing/2014/main" val="10004"/>
                  </a:ext>
                </a:extLst>
              </a:tr>
              <a:tr h="711192">
                <a:tc>
                  <a:txBody>
                    <a:bodyPr/>
                    <a:lstStyle/>
                    <a:p>
                      <a:pPr algn="ctr"/>
                      <a:r>
                        <a:rPr lang="en-US" sz="2400" dirty="0">
                          <a:latin typeface="KG First Time In Forever" panose="02000506000000020003" pitchFamily="2" charset="0"/>
                        </a:rPr>
                        <a:t>Aluminum </a:t>
                      </a:r>
                    </a:p>
                  </a:txBody>
                  <a:tcPr marL="92285" marR="92285" marT="46142" marB="46142" anchor="ctr">
                    <a:solidFill>
                      <a:schemeClr val="bg1">
                        <a:lumMod val="95000"/>
                      </a:schemeClr>
                    </a:solidFill>
                  </a:tcPr>
                </a:tc>
                <a:tc>
                  <a:txBody>
                    <a:bodyPr/>
                    <a:lstStyle/>
                    <a:p>
                      <a:pPr algn="ctr"/>
                      <a:r>
                        <a:rPr lang="en-US" sz="2400" dirty="0">
                          <a:latin typeface="KG First Time In Forever" panose="02000506000000020003" pitchFamily="2" charset="0"/>
                        </a:rPr>
                        <a:t>Bauxite </a:t>
                      </a:r>
                    </a:p>
                  </a:txBody>
                  <a:tcPr marL="92285" marR="92285" marT="46142" marB="46142" anchor="ctr">
                    <a:solidFill>
                      <a:schemeClr val="bg1">
                        <a:lumMod val="95000"/>
                      </a:schemeClr>
                    </a:solidFill>
                  </a:tcPr>
                </a:tc>
                <a:tc>
                  <a:txBody>
                    <a:bodyPr/>
                    <a:lstStyle/>
                    <a:p>
                      <a:pPr algn="ctr"/>
                      <a:endParaRPr lang="en-US" sz="2400" dirty="0">
                        <a:latin typeface="KG First Time In Forever" panose="02000506000000020003" pitchFamily="2" charset="0"/>
                      </a:endParaRPr>
                    </a:p>
                  </a:txBody>
                  <a:tcPr marL="92285" marR="92285" marT="46142" marB="46142" anchor="ctr">
                    <a:solidFill>
                      <a:schemeClr val="bg1">
                        <a:lumMod val="95000"/>
                      </a:schemeClr>
                    </a:solidFill>
                  </a:tcPr>
                </a:tc>
                <a:tc>
                  <a:txBody>
                    <a:bodyPr/>
                    <a:lstStyle/>
                    <a:p>
                      <a:pPr algn="ctr"/>
                      <a:r>
                        <a:rPr lang="en-US" sz="2400" dirty="0">
                          <a:latin typeface="KG First Time In Forever" panose="02000506000000020003" pitchFamily="2" charset="0"/>
                        </a:rPr>
                        <a:t>Potatoes </a:t>
                      </a:r>
                    </a:p>
                  </a:txBody>
                  <a:tcPr marL="92285" marR="92285" marT="46142" marB="46142" anchor="ctr">
                    <a:solidFill>
                      <a:schemeClr val="bg1">
                        <a:lumMod val="95000"/>
                      </a:schemeClr>
                    </a:solidFill>
                  </a:tcPr>
                </a:tc>
                <a:tc>
                  <a:txBody>
                    <a:bodyPr/>
                    <a:lstStyle/>
                    <a:p>
                      <a:pPr algn="ctr"/>
                      <a:r>
                        <a:rPr lang="en-US" sz="2400" dirty="0">
                          <a:latin typeface="KG First Time In Forever" panose="02000506000000020003" pitchFamily="2" charset="0"/>
                        </a:rPr>
                        <a:t>Iron ore</a:t>
                      </a:r>
                    </a:p>
                  </a:txBody>
                  <a:tcPr marL="92285" marR="92285" marT="46142" marB="46142" anchor="ctr">
                    <a:solidFill>
                      <a:schemeClr val="bg1">
                        <a:lumMod val="95000"/>
                      </a:schemeClr>
                    </a:solidFill>
                  </a:tcPr>
                </a:tc>
                <a:extLst>
                  <a:ext uri="{0D108BD9-81ED-4DB2-BD59-A6C34878D82A}">
                    <a16:rowId xmlns:a16="http://schemas.microsoft.com/office/drawing/2014/main" val="10005"/>
                  </a:ext>
                </a:extLst>
              </a:tr>
              <a:tr h="711192">
                <a:tc>
                  <a:txBody>
                    <a:bodyPr/>
                    <a:lstStyle/>
                    <a:p>
                      <a:pPr algn="ctr"/>
                      <a:r>
                        <a:rPr lang="en-US" sz="2400" dirty="0">
                          <a:latin typeface="KG First Time In Forever" panose="02000506000000020003" pitchFamily="2" charset="0"/>
                        </a:rPr>
                        <a:t>Soybeans </a:t>
                      </a:r>
                    </a:p>
                  </a:txBody>
                  <a:tcPr marL="92285" marR="92285" marT="46142" marB="46142" anchor="ctr">
                    <a:solidFill>
                      <a:schemeClr val="bg1">
                        <a:lumMod val="95000"/>
                      </a:schemeClr>
                    </a:solidFill>
                  </a:tcPr>
                </a:tc>
                <a:tc>
                  <a:txBody>
                    <a:bodyPr/>
                    <a:lstStyle/>
                    <a:p>
                      <a:pPr algn="ctr"/>
                      <a:r>
                        <a:rPr lang="en-US" sz="2400" dirty="0">
                          <a:latin typeface="KG First Time In Forever" panose="02000506000000020003" pitchFamily="2" charset="0"/>
                        </a:rPr>
                        <a:t>Sugarcane</a:t>
                      </a:r>
                    </a:p>
                  </a:txBody>
                  <a:tcPr marL="92285" marR="92285" marT="46142" marB="46142" anchor="ctr">
                    <a:solidFill>
                      <a:schemeClr val="bg1">
                        <a:lumMod val="95000"/>
                      </a:schemeClr>
                    </a:solidFill>
                  </a:tcPr>
                </a:tc>
                <a:tc>
                  <a:txBody>
                    <a:bodyPr/>
                    <a:lstStyle/>
                    <a:p>
                      <a:pPr algn="ctr"/>
                      <a:endParaRPr lang="en-US" sz="2400" dirty="0">
                        <a:latin typeface="KG First Time In Forever" panose="02000506000000020003" pitchFamily="2" charset="0"/>
                      </a:endParaRPr>
                    </a:p>
                  </a:txBody>
                  <a:tcPr marL="92285" marR="92285" marT="46142" marB="46142" anchor="ctr">
                    <a:solidFill>
                      <a:schemeClr val="bg1">
                        <a:lumMod val="95000"/>
                      </a:schemeClr>
                    </a:solidFill>
                  </a:tcPr>
                </a:tc>
                <a:tc>
                  <a:txBody>
                    <a:bodyPr/>
                    <a:lstStyle/>
                    <a:p>
                      <a:pPr algn="ctr"/>
                      <a:r>
                        <a:rPr lang="en-US" sz="2400" dirty="0">
                          <a:latin typeface="KG First Time In Forever" panose="02000506000000020003" pitchFamily="2" charset="0"/>
                        </a:rPr>
                        <a:t>Soybeans</a:t>
                      </a:r>
                    </a:p>
                  </a:txBody>
                  <a:tcPr marL="92285" marR="92285" marT="46142" marB="46142" anchor="ctr">
                    <a:solidFill>
                      <a:schemeClr val="bg1">
                        <a:lumMod val="95000"/>
                      </a:schemeClr>
                    </a:solidFill>
                  </a:tcPr>
                </a:tc>
                <a:tc>
                  <a:txBody>
                    <a:bodyPr/>
                    <a:lstStyle/>
                    <a:p>
                      <a:pPr algn="ctr"/>
                      <a:r>
                        <a:rPr lang="en-US" sz="2400" dirty="0">
                          <a:latin typeface="KG First Time In Forever" panose="02000506000000020003" pitchFamily="2" charset="0"/>
                        </a:rPr>
                        <a:t>Coal </a:t>
                      </a:r>
                    </a:p>
                  </a:txBody>
                  <a:tcPr marL="92285" marR="92285" marT="46142" marB="46142" anchor="ctr">
                    <a:solidFill>
                      <a:schemeClr val="bg1">
                        <a:lumMod val="95000"/>
                      </a:schemeClr>
                    </a:solidFill>
                  </a:tcPr>
                </a:tc>
                <a:extLst>
                  <a:ext uri="{0D108BD9-81ED-4DB2-BD59-A6C34878D82A}">
                    <a16:rowId xmlns:a16="http://schemas.microsoft.com/office/drawing/2014/main" val="2625665501"/>
                  </a:ext>
                </a:extLst>
              </a:tr>
            </a:tbl>
          </a:graphicData>
        </a:graphic>
      </p:graphicFrame>
    </p:spTree>
    <p:extLst>
      <p:ext uri="{BB962C8B-B14F-4D97-AF65-F5344CB8AC3E}">
        <p14:creationId xmlns:p14="http://schemas.microsoft.com/office/powerpoint/2010/main" val="2969765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AFB69B-7E01-4CDC-869C-36A608127EAC}"/>
              </a:ext>
            </a:extLst>
          </p:cNvPr>
          <p:cNvSpPr/>
          <p:nvPr/>
        </p:nvSpPr>
        <p:spPr>
          <a:xfrm>
            <a:off x="0" y="-15525"/>
            <a:ext cx="10058400" cy="7787925"/>
          </a:xfrm>
          <a:prstGeom prst="rect">
            <a:avLst/>
          </a:prstGeom>
          <a:solidFill>
            <a:srgbClr val="9966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ln>
                <a:solidFill>
                  <a:schemeClr val="bg1"/>
                </a:solidFill>
              </a:ln>
            </a:endParaRPr>
          </a:p>
        </p:txBody>
      </p:sp>
      <p:sp>
        <p:nvSpPr>
          <p:cNvPr id="3" name="TextBox 2">
            <a:extLst>
              <a:ext uri="{FF2B5EF4-FFF2-40B4-BE49-F238E27FC236}">
                <a16:creationId xmlns:a16="http://schemas.microsoft.com/office/drawing/2014/main" id="{8890C3B0-2FC5-4F64-AACC-4DC84EFE4525}"/>
              </a:ext>
            </a:extLst>
          </p:cNvPr>
          <p:cNvSpPr txBox="1"/>
          <p:nvPr/>
        </p:nvSpPr>
        <p:spPr>
          <a:xfrm>
            <a:off x="910810" y="6776292"/>
            <a:ext cx="6696998" cy="589264"/>
          </a:xfrm>
          <a:prstGeom prst="rect">
            <a:avLst/>
          </a:prstGeom>
          <a:noFill/>
          <a:ln>
            <a:solidFill>
              <a:schemeClr val="tx1"/>
            </a:solidFill>
          </a:ln>
        </p:spPr>
        <p:txBody>
          <a:bodyPr wrap="square" rtlCol="0">
            <a:spAutoFit/>
          </a:bodyPr>
          <a:lstStyle/>
          <a:p>
            <a:pPr algn="ctr"/>
            <a:r>
              <a:rPr lang="en-US" sz="3229" dirty="0">
                <a:latin typeface="KG First Time In Forever" panose="02000506000000020003" pitchFamily="2" charset="0"/>
                <a:ea typeface="KBScaredStraight" panose="02000603000000000000" pitchFamily="2" charset="0"/>
              </a:rPr>
              <a:t>Cultivating Soybeans in South Korea</a:t>
            </a:r>
          </a:p>
        </p:txBody>
      </p:sp>
      <p:sp>
        <p:nvSpPr>
          <p:cNvPr id="11" name="TextBox 10">
            <a:extLst>
              <a:ext uri="{FF2B5EF4-FFF2-40B4-BE49-F238E27FC236}">
                <a16:creationId xmlns:a16="http://schemas.microsoft.com/office/drawing/2014/main" id="{17D4FADA-0053-4DEA-8FBE-CE11E41542A9}"/>
              </a:ext>
            </a:extLst>
          </p:cNvPr>
          <p:cNvSpPr txBox="1"/>
          <p:nvPr/>
        </p:nvSpPr>
        <p:spPr>
          <a:xfrm>
            <a:off x="0" y="7557642"/>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pic>
        <p:nvPicPr>
          <p:cNvPr id="3074" name="Picture 2" descr="Democratic People's Republic of Korea : FAO in Emergencies">
            <a:extLst>
              <a:ext uri="{FF2B5EF4-FFF2-40B4-BE49-F238E27FC236}">
                <a16:creationId xmlns:a16="http://schemas.microsoft.com/office/drawing/2014/main" id="{60DE27A4-84EB-48CC-BC98-3B53B64063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0810" y="1082295"/>
            <a:ext cx="8236779" cy="55019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60545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FB36574-61E6-45F4-B2C8-2AB26EE862FF}"/>
              </a:ext>
            </a:extLst>
          </p:cNvPr>
          <p:cNvSpPr/>
          <p:nvPr/>
        </p:nvSpPr>
        <p:spPr>
          <a:xfrm>
            <a:off x="-1" y="0"/>
            <a:ext cx="10058399" cy="77724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62" dirty="0"/>
          </a:p>
        </p:txBody>
      </p:sp>
      <p:sp>
        <p:nvSpPr>
          <p:cNvPr id="7" name="Oval 6"/>
          <p:cNvSpPr/>
          <p:nvPr/>
        </p:nvSpPr>
        <p:spPr>
          <a:xfrm>
            <a:off x="1487110" y="230115"/>
            <a:ext cx="7315200" cy="7315200"/>
          </a:xfrm>
          <a:custGeom>
            <a:avLst/>
            <a:gdLst>
              <a:gd name="connsiteX0" fmla="*/ 0 w 7315200"/>
              <a:gd name="connsiteY0" fmla="*/ 3657600 h 7315200"/>
              <a:gd name="connsiteX1" fmla="*/ 3657600 w 7315200"/>
              <a:gd name="connsiteY1" fmla="*/ 0 h 7315200"/>
              <a:gd name="connsiteX2" fmla="*/ 7315200 w 7315200"/>
              <a:gd name="connsiteY2" fmla="*/ 3657600 h 7315200"/>
              <a:gd name="connsiteX3" fmla="*/ 3657600 w 7315200"/>
              <a:gd name="connsiteY3" fmla="*/ 7315200 h 7315200"/>
              <a:gd name="connsiteX4" fmla="*/ 0 w 7315200"/>
              <a:gd name="connsiteY4" fmla="*/ 3657600 h 7315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0" h="7315200" fill="none" extrusionOk="0">
                <a:moveTo>
                  <a:pt x="0" y="3657600"/>
                </a:moveTo>
                <a:cubicBezTo>
                  <a:pt x="192857" y="1905272"/>
                  <a:pt x="1723787" y="-66"/>
                  <a:pt x="3657600" y="0"/>
                </a:cubicBezTo>
                <a:cubicBezTo>
                  <a:pt x="5447481" y="-84192"/>
                  <a:pt x="7309024" y="1733161"/>
                  <a:pt x="7315200" y="3657600"/>
                </a:cubicBezTo>
                <a:cubicBezTo>
                  <a:pt x="7376431" y="5761574"/>
                  <a:pt x="5753893" y="7333164"/>
                  <a:pt x="3657600" y="7315200"/>
                </a:cubicBezTo>
                <a:cubicBezTo>
                  <a:pt x="1747522" y="7422820"/>
                  <a:pt x="-359518" y="5777328"/>
                  <a:pt x="0" y="3657600"/>
                </a:cubicBezTo>
                <a:close/>
              </a:path>
              <a:path w="7315200" h="7315200" stroke="0" extrusionOk="0">
                <a:moveTo>
                  <a:pt x="0" y="3657600"/>
                </a:moveTo>
                <a:cubicBezTo>
                  <a:pt x="-238610" y="1798340"/>
                  <a:pt x="1686409" y="-36124"/>
                  <a:pt x="3657600" y="0"/>
                </a:cubicBezTo>
                <a:cubicBezTo>
                  <a:pt x="5479223" y="-199351"/>
                  <a:pt x="7210858" y="1707698"/>
                  <a:pt x="7315200" y="3657600"/>
                </a:cubicBezTo>
                <a:cubicBezTo>
                  <a:pt x="6917958" y="5723406"/>
                  <a:pt x="5756673" y="7131570"/>
                  <a:pt x="3657600" y="7315200"/>
                </a:cubicBezTo>
                <a:cubicBezTo>
                  <a:pt x="1718359" y="7323418"/>
                  <a:pt x="-31766" y="5610564"/>
                  <a:pt x="0" y="3657600"/>
                </a:cubicBezTo>
                <a:close/>
              </a:path>
            </a:pathLst>
          </a:custGeom>
          <a:solidFill>
            <a:srgbClr val="996699"/>
          </a:solidFill>
          <a:ln w="57150">
            <a:solidFill>
              <a:schemeClr val="tx1"/>
            </a:solidFill>
            <a:extLst>
              <a:ext uri="{C807C97D-BFC1-408E-A445-0C87EB9F89A2}">
                <ask:lineSketchStyleProps xmlns:ask="http://schemas.microsoft.com/office/drawing/2018/sketchyshapes" sd="2665953337">
                  <a:prstGeom prst="ellipse">
                    <a:avLst/>
                  </a:prstGeom>
                  <ask:type>
                    <ask:lineSketchCurved/>
                  </ask:type>
                </ask:lineSketchStyleProps>
              </a:ext>
            </a:extLs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2" name="Oval 1"/>
          <p:cNvSpPr/>
          <p:nvPr/>
        </p:nvSpPr>
        <p:spPr>
          <a:xfrm>
            <a:off x="1624269" y="457200"/>
            <a:ext cx="7040880" cy="6858000"/>
          </a:xfrm>
          <a:custGeom>
            <a:avLst/>
            <a:gdLst>
              <a:gd name="connsiteX0" fmla="*/ 0 w 7040880"/>
              <a:gd name="connsiteY0" fmla="*/ 3429000 h 6858000"/>
              <a:gd name="connsiteX1" fmla="*/ 3520440 w 7040880"/>
              <a:gd name="connsiteY1" fmla="*/ 0 h 6858000"/>
              <a:gd name="connsiteX2" fmla="*/ 7040880 w 7040880"/>
              <a:gd name="connsiteY2" fmla="*/ 3429000 h 6858000"/>
              <a:gd name="connsiteX3" fmla="*/ 3520440 w 7040880"/>
              <a:gd name="connsiteY3" fmla="*/ 6858000 h 6858000"/>
              <a:gd name="connsiteX4" fmla="*/ 0 w 7040880"/>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0880" h="6858000" fill="none" extrusionOk="0">
                <a:moveTo>
                  <a:pt x="0" y="3429000"/>
                </a:moveTo>
                <a:cubicBezTo>
                  <a:pt x="-28699" y="1654069"/>
                  <a:pt x="1428033" y="140314"/>
                  <a:pt x="3520440" y="0"/>
                </a:cubicBezTo>
                <a:cubicBezTo>
                  <a:pt x="5298647" y="-38943"/>
                  <a:pt x="7279437" y="1627129"/>
                  <a:pt x="7040880" y="3429000"/>
                </a:cubicBezTo>
                <a:cubicBezTo>
                  <a:pt x="6796232" y="5128871"/>
                  <a:pt x="5624202" y="6933616"/>
                  <a:pt x="3520440" y="6858000"/>
                </a:cubicBezTo>
                <a:cubicBezTo>
                  <a:pt x="1545549" y="6774721"/>
                  <a:pt x="-29246" y="5321754"/>
                  <a:pt x="0" y="3429000"/>
                </a:cubicBezTo>
                <a:close/>
              </a:path>
              <a:path w="7040880" h="6858000" stroke="0" extrusionOk="0">
                <a:moveTo>
                  <a:pt x="0" y="3429000"/>
                </a:moveTo>
                <a:cubicBezTo>
                  <a:pt x="134826" y="1569985"/>
                  <a:pt x="1335584" y="89858"/>
                  <a:pt x="3520440" y="0"/>
                </a:cubicBezTo>
                <a:cubicBezTo>
                  <a:pt x="5407825" y="-30095"/>
                  <a:pt x="7230189" y="1722262"/>
                  <a:pt x="7040880" y="3429000"/>
                </a:cubicBezTo>
                <a:cubicBezTo>
                  <a:pt x="7079829" y="5372374"/>
                  <a:pt x="5541339" y="6879819"/>
                  <a:pt x="3520440" y="6858000"/>
                </a:cubicBezTo>
                <a:cubicBezTo>
                  <a:pt x="1599184" y="6613983"/>
                  <a:pt x="93083" y="5401731"/>
                  <a:pt x="0" y="3429000"/>
                </a:cubicBezTo>
                <a:close/>
              </a:path>
            </a:pathLst>
          </a:custGeom>
          <a:solidFill>
            <a:schemeClr val="bg1"/>
          </a:solidFill>
          <a:ln w="76200">
            <a:solidFill>
              <a:schemeClr val="tx1"/>
            </a:solidFill>
            <a:extLst>
              <a:ext uri="{C807C97D-BFC1-408E-A445-0C87EB9F89A2}">
                <ask:lineSketchStyleProps xmlns:ask="http://schemas.microsoft.com/office/drawing/2018/sketchyshapes" sd="119812951">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solidFill>
                <a:srgbClr val="FF0000"/>
              </a:solidFill>
            </a:endParaRPr>
          </a:p>
        </p:txBody>
      </p:sp>
      <p:sp>
        <p:nvSpPr>
          <p:cNvPr id="11" name="TextBox 10">
            <a:extLst>
              <a:ext uri="{FF2B5EF4-FFF2-40B4-BE49-F238E27FC236}">
                <a16:creationId xmlns:a16="http://schemas.microsoft.com/office/drawing/2014/main" id="{AFEDD4BA-1ED9-4763-93CC-C9ADBB38059B}"/>
              </a:ext>
            </a:extLst>
          </p:cNvPr>
          <p:cNvSpPr txBox="1"/>
          <p:nvPr/>
        </p:nvSpPr>
        <p:spPr>
          <a:xfrm>
            <a:off x="0" y="7545315"/>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sp>
        <p:nvSpPr>
          <p:cNvPr id="8" name="Rectangle 7">
            <a:extLst>
              <a:ext uri="{FF2B5EF4-FFF2-40B4-BE49-F238E27FC236}">
                <a16:creationId xmlns:a16="http://schemas.microsoft.com/office/drawing/2014/main" id="{271B3F49-CA62-49A8-A8A4-E31AA2650699}"/>
              </a:ext>
            </a:extLst>
          </p:cNvPr>
          <p:cNvSpPr/>
          <p:nvPr/>
        </p:nvSpPr>
        <p:spPr>
          <a:xfrm>
            <a:off x="82819" y="2256512"/>
            <a:ext cx="10058400" cy="1845890"/>
          </a:xfrm>
          <a:prstGeom prst="rect">
            <a:avLst/>
          </a:prstGeom>
          <a:noFill/>
        </p:spPr>
        <p:txBody>
          <a:bodyPr wrap="square" lIns="75438" tIns="37719" rIns="75438" bIns="37719">
            <a:spAutoFit/>
          </a:bodyPr>
          <a:lstStyle/>
          <a:p>
            <a:pPr algn="ctr"/>
            <a:r>
              <a:rPr lang="en-US" sz="11500" dirty="0">
                <a:ln w="57150">
                  <a:solidFill>
                    <a:sysClr val="windowText" lastClr="000000"/>
                  </a:solidFill>
                  <a:prstDash val="solid"/>
                </a:ln>
                <a:solidFill>
                  <a:srgbClr val="0D95D4"/>
                </a:solidFill>
                <a:effectLst>
                  <a:glow rad="101600">
                    <a:srgbClr val="2E3192"/>
                  </a:glow>
                  <a:outerShdw blurRad="38100" dist="22860" dir="5400000" algn="tl" rotWithShape="0">
                    <a:srgbClr val="000000">
                      <a:alpha val="30000"/>
                    </a:srgbClr>
                  </a:outerShdw>
                </a:effectLst>
                <a:latin typeface="KG One More Light BIG" panose="02000506000000020004" pitchFamily="2" charset="0"/>
              </a:rPr>
              <a:t>Capital</a:t>
            </a:r>
            <a:endParaRPr lang="en-US" sz="8800" dirty="0">
              <a:ln w="57150">
                <a:solidFill>
                  <a:sysClr val="windowText" lastClr="000000"/>
                </a:solidFill>
                <a:prstDash val="solid"/>
              </a:ln>
              <a:solidFill>
                <a:srgbClr val="0D95D4"/>
              </a:solidFill>
              <a:effectLst>
                <a:glow rad="101600">
                  <a:srgbClr val="2E3192"/>
                </a:glow>
                <a:outerShdw blurRad="38100" dist="22860" dir="5400000" algn="tl" rotWithShape="0">
                  <a:srgbClr val="000000">
                    <a:alpha val="30000"/>
                  </a:srgbClr>
                </a:outerShdw>
              </a:effectLst>
              <a:latin typeface="KG One More Light BIG" panose="02000506000000020004" pitchFamily="2" charset="0"/>
            </a:endParaRPr>
          </a:p>
        </p:txBody>
      </p:sp>
      <p:sp>
        <p:nvSpPr>
          <p:cNvPr id="9" name="Rectangle 8">
            <a:extLst>
              <a:ext uri="{FF2B5EF4-FFF2-40B4-BE49-F238E27FC236}">
                <a16:creationId xmlns:a16="http://schemas.microsoft.com/office/drawing/2014/main" id="{8D7152F7-A90C-47AB-A813-EAA0E69846B4}"/>
              </a:ext>
            </a:extLst>
          </p:cNvPr>
          <p:cNvSpPr/>
          <p:nvPr/>
        </p:nvSpPr>
        <p:spPr>
          <a:xfrm>
            <a:off x="82819" y="3643289"/>
            <a:ext cx="10058400" cy="1845890"/>
          </a:xfrm>
          <a:prstGeom prst="rect">
            <a:avLst/>
          </a:prstGeom>
          <a:noFill/>
        </p:spPr>
        <p:txBody>
          <a:bodyPr wrap="square" lIns="75438" tIns="37719" rIns="75438" bIns="37719">
            <a:spAutoFit/>
          </a:bodyPr>
          <a:lstStyle/>
          <a:p>
            <a:pPr algn="ctr"/>
            <a:r>
              <a:rPr lang="en-US" sz="11500" dirty="0">
                <a:ln w="57150">
                  <a:solidFill>
                    <a:sysClr val="windowText" lastClr="000000"/>
                  </a:solidFill>
                  <a:prstDash val="solid"/>
                </a:ln>
                <a:solidFill>
                  <a:srgbClr val="0D95D4"/>
                </a:solidFill>
                <a:effectLst>
                  <a:glow rad="101600">
                    <a:srgbClr val="2E3192"/>
                  </a:glow>
                  <a:outerShdw blurRad="38100" dist="22860" dir="5400000" algn="tl" rotWithShape="0">
                    <a:srgbClr val="000000">
                      <a:alpha val="30000"/>
                    </a:srgbClr>
                  </a:outerShdw>
                </a:effectLst>
                <a:latin typeface="KG One More Light BIG" panose="02000506000000020004" pitchFamily="2" charset="0"/>
              </a:rPr>
              <a:t>Goods</a:t>
            </a:r>
            <a:endParaRPr lang="en-US" sz="8800" dirty="0">
              <a:ln w="57150">
                <a:solidFill>
                  <a:sysClr val="windowText" lastClr="000000"/>
                </a:solidFill>
                <a:prstDash val="solid"/>
              </a:ln>
              <a:solidFill>
                <a:srgbClr val="0D95D4"/>
              </a:solidFill>
              <a:effectLst>
                <a:glow rad="101600">
                  <a:srgbClr val="2E3192"/>
                </a:glow>
                <a:outerShdw blurRad="38100" dist="22860" dir="5400000" algn="tl" rotWithShape="0">
                  <a:srgbClr val="000000">
                    <a:alpha val="30000"/>
                  </a:srgbClr>
                </a:outerShdw>
              </a:effectLst>
              <a:latin typeface="KG One More Light BIG" panose="02000506000000020004" pitchFamily="2" charset="0"/>
            </a:endParaRPr>
          </a:p>
        </p:txBody>
      </p:sp>
    </p:spTree>
    <p:extLst>
      <p:ext uri="{BB962C8B-B14F-4D97-AF65-F5344CB8AC3E}">
        <p14:creationId xmlns:p14="http://schemas.microsoft.com/office/powerpoint/2010/main" val="5551601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C4E02C5-9665-49C6-ADEF-4286F58FB837}"/>
              </a:ext>
            </a:extLst>
          </p:cNvPr>
          <p:cNvSpPr/>
          <p:nvPr/>
        </p:nvSpPr>
        <p:spPr>
          <a:xfrm>
            <a:off x="-1" y="0"/>
            <a:ext cx="10058399" cy="77724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62" dirty="0"/>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6" name="Rectangle 5">
            <a:extLst>
              <a:ext uri="{FF2B5EF4-FFF2-40B4-BE49-F238E27FC236}">
                <a16:creationId xmlns:a16="http://schemas.microsoft.com/office/drawing/2014/main" id="{AC31EE33-D5DD-4DF6-A573-44F5699DD42F}"/>
              </a:ext>
            </a:extLst>
          </p:cNvPr>
          <p:cNvSpPr/>
          <p:nvPr/>
        </p:nvSpPr>
        <p:spPr>
          <a:xfrm>
            <a:off x="636916" y="0"/>
            <a:ext cx="8961120" cy="7772400"/>
          </a:xfrm>
          <a:prstGeom prst="rect">
            <a:avLst/>
          </a:prstGeom>
          <a:solidFill>
            <a:srgbClr val="996699"/>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5" name="Rectangle 4"/>
          <p:cNvSpPr/>
          <p:nvPr/>
        </p:nvSpPr>
        <p:spPr>
          <a:xfrm>
            <a:off x="754381" y="0"/>
            <a:ext cx="8715989" cy="7772400"/>
          </a:xfrm>
          <a:prstGeom prst="rect">
            <a:avLst/>
          </a:prstGeom>
          <a:solidFill>
            <a:schemeClr val="bg1"/>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8" name="TextBox 7"/>
          <p:cNvSpPr txBox="1"/>
          <p:nvPr/>
        </p:nvSpPr>
        <p:spPr>
          <a:xfrm>
            <a:off x="754380" y="1735407"/>
            <a:ext cx="8715990" cy="7232749"/>
          </a:xfrm>
          <a:prstGeom prst="rect">
            <a:avLst/>
          </a:prstGeom>
          <a:noFill/>
        </p:spPr>
        <p:txBody>
          <a:bodyPr wrap="square" rtlCol="0">
            <a:spAutoFit/>
          </a:bodyPr>
          <a:lstStyle/>
          <a:p>
            <a:pPr marL="461406" indent="-461406">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Capital goods are the man-made materials that are needed to produce goods and services.</a:t>
            </a:r>
          </a:p>
          <a:p>
            <a:pPr marL="461406" indent="-461406">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pPr marL="461406" indent="-461406">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Some examples of capital goods include factories, machinery, technology, buildings, tools, etc.</a:t>
            </a:r>
          </a:p>
          <a:p>
            <a:pPr marL="461406" indent="-461406">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pPr marL="461406" indent="-461406">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The more a country invests in its capital goods, the stronger its economy and higher the GDP.</a:t>
            </a: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p:txBody>
      </p:sp>
      <p:sp>
        <p:nvSpPr>
          <p:cNvPr id="12" name="Rectangle 11">
            <a:extLst>
              <a:ext uri="{FF2B5EF4-FFF2-40B4-BE49-F238E27FC236}">
                <a16:creationId xmlns:a16="http://schemas.microsoft.com/office/drawing/2014/main" id="{CC395762-E676-4022-B3EE-F69764BA6A74}"/>
              </a:ext>
            </a:extLst>
          </p:cNvPr>
          <p:cNvSpPr/>
          <p:nvPr/>
        </p:nvSpPr>
        <p:spPr>
          <a:xfrm>
            <a:off x="391488" y="0"/>
            <a:ext cx="9371604" cy="1692002"/>
          </a:xfrm>
          <a:prstGeom prst="rect">
            <a:avLst/>
          </a:prstGeom>
          <a:noFill/>
          <a:effectLst/>
        </p:spPr>
        <p:txBody>
          <a:bodyPr wrap="none" lIns="75438" tIns="37719" rIns="75438" bIns="37719">
            <a:spAutoFit/>
          </a:bodyPr>
          <a:lstStyle/>
          <a:p>
            <a:pPr algn="ctr"/>
            <a:r>
              <a:rPr lang="en-US" sz="10500" dirty="0">
                <a:ln w="57150">
                  <a:solidFill>
                    <a:sysClr val="windowText" lastClr="000000"/>
                  </a:solidFill>
                  <a:prstDash val="solid"/>
                </a:ln>
                <a:solidFill>
                  <a:srgbClr val="2E3192"/>
                </a:solidFill>
                <a:effectLst>
                  <a:glow rad="63500">
                    <a:srgbClr val="996699"/>
                  </a:glow>
                  <a:outerShdw blurRad="38100" dist="22860" dir="5400000" algn="tl" rotWithShape="0">
                    <a:srgbClr val="000000">
                      <a:alpha val="30000"/>
                    </a:srgbClr>
                  </a:outerShdw>
                </a:effectLst>
                <a:latin typeface="KG One More Light BIG" panose="02000506000000020004" pitchFamily="2" charset="0"/>
              </a:rPr>
              <a:t>Capital Goods</a:t>
            </a:r>
            <a:endParaRPr lang="en-US" sz="9600" dirty="0">
              <a:ln w="57150">
                <a:solidFill>
                  <a:sysClr val="windowText" lastClr="000000"/>
                </a:solidFill>
                <a:prstDash val="solid"/>
              </a:ln>
              <a:solidFill>
                <a:srgbClr val="2E3192"/>
              </a:solidFill>
              <a:effectLst>
                <a:glow rad="63500">
                  <a:srgbClr val="996699"/>
                </a:glow>
                <a:outerShdw blurRad="38100" dist="22860" dir="5400000" algn="tl" rotWithShape="0">
                  <a:srgbClr val="000000">
                    <a:alpha val="30000"/>
                  </a:srgbClr>
                </a:outerShdw>
              </a:effectLst>
              <a:latin typeface="KG One More Light BIG" panose="02000506000000020004" pitchFamily="2" charset="0"/>
            </a:endParaRPr>
          </a:p>
        </p:txBody>
      </p:sp>
      <p:sp>
        <p:nvSpPr>
          <p:cNvPr id="14" name="TextBox 13">
            <a:extLst>
              <a:ext uri="{FF2B5EF4-FFF2-40B4-BE49-F238E27FC236}">
                <a16:creationId xmlns:a16="http://schemas.microsoft.com/office/drawing/2014/main" id="{6218BFFA-F60A-43DC-99A9-673CBEB9E940}"/>
              </a:ext>
            </a:extLst>
          </p:cNvPr>
          <p:cNvSpPr txBox="1"/>
          <p:nvPr/>
        </p:nvSpPr>
        <p:spPr>
          <a:xfrm>
            <a:off x="754380" y="7545490"/>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spTree>
    <p:extLst>
      <p:ext uri="{BB962C8B-B14F-4D97-AF65-F5344CB8AC3E}">
        <p14:creationId xmlns:p14="http://schemas.microsoft.com/office/powerpoint/2010/main" val="32442040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AFB69B-7E01-4CDC-869C-36A608127EAC}"/>
              </a:ext>
            </a:extLst>
          </p:cNvPr>
          <p:cNvSpPr/>
          <p:nvPr/>
        </p:nvSpPr>
        <p:spPr>
          <a:xfrm>
            <a:off x="0" y="-15525"/>
            <a:ext cx="10058400" cy="7787925"/>
          </a:xfrm>
          <a:prstGeom prst="rect">
            <a:avLst/>
          </a:prstGeom>
          <a:solidFill>
            <a:srgbClr val="9966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ln>
                <a:solidFill>
                  <a:schemeClr val="bg1"/>
                </a:solidFill>
              </a:ln>
            </a:endParaRPr>
          </a:p>
        </p:txBody>
      </p:sp>
      <p:sp>
        <p:nvSpPr>
          <p:cNvPr id="9" name="TextBox 8">
            <a:extLst>
              <a:ext uri="{FF2B5EF4-FFF2-40B4-BE49-F238E27FC236}">
                <a16:creationId xmlns:a16="http://schemas.microsoft.com/office/drawing/2014/main" id="{D10B4BAD-48C4-4073-8527-5B06C092BD5E}"/>
              </a:ext>
            </a:extLst>
          </p:cNvPr>
          <p:cNvSpPr txBox="1"/>
          <p:nvPr/>
        </p:nvSpPr>
        <p:spPr>
          <a:xfrm>
            <a:off x="0" y="7557642"/>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pic>
        <p:nvPicPr>
          <p:cNvPr id="5" name="Picture 4" descr="A picture containing engine&#10;&#10;Description automatically generated">
            <a:extLst>
              <a:ext uri="{FF2B5EF4-FFF2-40B4-BE49-F238E27FC236}">
                <a16:creationId xmlns:a16="http://schemas.microsoft.com/office/drawing/2014/main" id="{596E1C5D-E4F1-40FF-AFC7-CBBFEBB019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390" y="1101965"/>
            <a:ext cx="9623619" cy="5957203"/>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746422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B73277C-E584-4F8A-B174-A580E0AC9749}"/>
              </a:ext>
            </a:extLst>
          </p:cNvPr>
          <p:cNvSpPr/>
          <p:nvPr/>
        </p:nvSpPr>
        <p:spPr>
          <a:xfrm>
            <a:off x="-1" y="0"/>
            <a:ext cx="10058399" cy="77724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62" dirty="0"/>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6" name="Rectangle 5">
            <a:extLst>
              <a:ext uri="{FF2B5EF4-FFF2-40B4-BE49-F238E27FC236}">
                <a16:creationId xmlns:a16="http://schemas.microsoft.com/office/drawing/2014/main" id="{AC31EE33-D5DD-4DF6-A573-44F5699DD42F}"/>
              </a:ext>
            </a:extLst>
          </p:cNvPr>
          <p:cNvSpPr/>
          <p:nvPr/>
        </p:nvSpPr>
        <p:spPr>
          <a:xfrm>
            <a:off x="636916" y="0"/>
            <a:ext cx="8961120" cy="7772400"/>
          </a:xfrm>
          <a:prstGeom prst="rect">
            <a:avLst/>
          </a:prstGeom>
          <a:solidFill>
            <a:srgbClr val="996699"/>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5" name="Rectangle 4"/>
          <p:cNvSpPr/>
          <p:nvPr/>
        </p:nvSpPr>
        <p:spPr>
          <a:xfrm>
            <a:off x="754381" y="0"/>
            <a:ext cx="8715989" cy="7772400"/>
          </a:xfrm>
          <a:prstGeom prst="rect">
            <a:avLst/>
          </a:prstGeom>
          <a:solidFill>
            <a:schemeClr val="bg1"/>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8" name="TextBox 7"/>
          <p:cNvSpPr txBox="1"/>
          <p:nvPr/>
        </p:nvSpPr>
        <p:spPr>
          <a:xfrm>
            <a:off x="754380" y="1735407"/>
            <a:ext cx="8715990" cy="6801862"/>
          </a:xfrm>
          <a:prstGeom prst="rect">
            <a:avLst/>
          </a:prstGeom>
          <a:noFill/>
        </p:spPr>
        <p:txBody>
          <a:bodyPr wrap="square" rtlCol="0">
            <a:spAutoFit/>
          </a:bodyPr>
          <a:lstStyle/>
          <a:p>
            <a:pPr marL="461406" indent="-461406">
              <a:buFont typeface="Arial" panose="020B0604020202020204" pitchFamily="34" charset="0"/>
              <a:buChar char="•"/>
            </a:pPr>
            <a:r>
              <a:rPr lang="en-US" sz="3600" dirty="0">
                <a:latin typeface="KG First Time In Forever" panose="02000506000000020003" pitchFamily="2" charset="0"/>
                <a:ea typeface="KBScaredStraight" panose="02000603000000000000" pitchFamily="2" charset="0"/>
              </a:rPr>
              <a:t>Investment in better machines, updated factories, and new technology leads to more goods and services being produced.</a:t>
            </a:r>
          </a:p>
          <a:p>
            <a:pPr marL="461406" indent="-461406">
              <a:buFont typeface="Arial" panose="020B0604020202020204" pitchFamily="34" charset="0"/>
              <a:buChar char="•"/>
            </a:pPr>
            <a:endParaRPr lang="en-US" sz="3600" dirty="0">
              <a:latin typeface="KG First Time In Forever" panose="02000506000000020003" pitchFamily="2" charset="0"/>
              <a:ea typeface="KBScaredStraight" panose="02000603000000000000" pitchFamily="2" charset="0"/>
            </a:endParaRPr>
          </a:p>
          <a:p>
            <a:pPr marL="461406" indent="-461406">
              <a:buFont typeface="Arial" panose="020B0604020202020204" pitchFamily="34" charset="0"/>
              <a:buChar char="•"/>
            </a:pPr>
            <a:r>
              <a:rPr lang="en-US" sz="3600" dirty="0">
                <a:latin typeface="KG First Time In Forever" panose="02000506000000020003" pitchFamily="2" charset="0"/>
                <a:ea typeface="KBScaredStraight" panose="02000603000000000000" pitchFamily="2" charset="0"/>
              </a:rPr>
              <a:t>This boosts a country’s exports and its gross domestic product.</a:t>
            </a:r>
          </a:p>
          <a:p>
            <a:pPr marL="461406" indent="-461406">
              <a:buFont typeface="Arial" panose="020B0604020202020204" pitchFamily="34" charset="0"/>
              <a:buChar char="•"/>
            </a:pPr>
            <a:endParaRPr lang="en-US" sz="3600" dirty="0">
              <a:latin typeface="KG First Time In Forever" panose="02000506000000020003" pitchFamily="2" charset="0"/>
              <a:ea typeface="KBScaredStraight" panose="02000603000000000000" pitchFamily="2" charset="0"/>
            </a:endParaRPr>
          </a:p>
          <a:p>
            <a:pPr marL="461406" indent="-461406">
              <a:buFont typeface="Arial" panose="020B0604020202020204" pitchFamily="34" charset="0"/>
              <a:buChar char="•"/>
            </a:pPr>
            <a:r>
              <a:rPr lang="en-US" sz="3600" dirty="0">
                <a:latin typeface="KG First Time In Forever" panose="02000506000000020003" pitchFamily="2" charset="0"/>
                <a:ea typeface="KBScaredStraight" panose="02000603000000000000" pitchFamily="2" charset="0"/>
              </a:rPr>
              <a:t>Investment in capital goods typically leads to an increase in GDP per capita.</a:t>
            </a: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p:txBody>
      </p:sp>
      <p:sp>
        <p:nvSpPr>
          <p:cNvPr id="12" name="Rectangle 11">
            <a:extLst>
              <a:ext uri="{FF2B5EF4-FFF2-40B4-BE49-F238E27FC236}">
                <a16:creationId xmlns:a16="http://schemas.microsoft.com/office/drawing/2014/main" id="{CC395762-E676-4022-B3EE-F69764BA6A74}"/>
              </a:ext>
            </a:extLst>
          </p:cNvPr>
          <p:cNvSpPr/>
          <p:nvPr/>
        </p:nvSpPr>
        <p:spPr>
          <a:xfrm>
            <a:off x="391488" y="0"/>
            <a:ext cx="9371604" cy="1692002"/>
          </a:xfrm>
          <a:prstGeom prst="rect">
            <a:avLst/>
          </a:prstGeom>
          <a:noFill/>
          <a:effectLst/>
        </p:spPr>
        <p:txBody>
          <a:bodyPr wrap="none" lIns="75438" tIns="37719" rIns="75438" bIns="37719">
            <a:spAutoFit/>
          </a:bodyPr>
          <a:lstStyle/>
          <a:p>
            <a:pPr algn="ctr"/>
            <a:r>
              <a:rPr lang="en-US" sz="10500" dirty="0">
                <a:ln w="57150">
                  <a:solidFill>
                    <a:sysClr val="windowText" lastClr="000000"/>
                  </a:solidFill>
                  <a:prstDash val="solid"/>
                </a:ln>
                <a:solidFill>
                  <a:srgbClr val="2E3192"/>
                </a:solidFill>
                <a:effectLst>
                  <a:glow rad="63500">
                    <a:srgbClr val="996699"/>
                  </a:glow>
                  <a:outerShdw blurRad="38100" dist="22860" dir="5400000" algn="tl" rotWithShape="0">
                    <a:srgbClr val="000000">
                      <a:alpha val="30000"/>
                    </a:srgbClr>
                  </a:outerShdw>
                </a:effectLst>
                <a:latin typeface="KG One More Light BIG" panose="02000506000000020004" pitchFamily="2" charset="0"/>
              </a:rPr>
              <a:t>Capital Goods</a:t>
            </a:r>
            <a:endParaRPr lang="en-US" sz="9600" dirty="0">
              <a:ln w="57150">
                <a:solidFill>
                  <a:sysClr val="windowText" lastClr="000000"/>
                </a:solidFill>
                <a:prstDash val="solid"/>
              </a:ln>
              <a:solidFill>
                <a:srgbClr val="2E3192"/>
              </a:solidFill>
              <a:effectLst>
                <a:glow rad="63500">
                  <a:srgbClr val="996699"/>
                </a:glow>
                <a:outerShdw blurRad="38100" dist="22860" dir="5400000" algn="tl" rotWithShape="0">
                  <a:srgbClr val="000000">
                    <a:alpha val="30000"/>
                  </a:srgbClr>
                </a:outerShdw>
              </a:effectLst>
              <a:latin typeface="KG One More Light BIG" panose="02000506000000020004" pitchFamily="2" charset="0"/>
            </a:endParaRPr>
          </a:p>
        </p:txBody>
      </p:sp>
      <p:sp>
        <p:nvSpPr>
          <p:cNvPr id="14" name="TextBox 13">
            <a:extLst>
              <a:ext uri="{FF2B5EF4-FFF2-40B4-BE49-F238E27FC236}">
                <a16:creationId xmlns:a16="http://schemas.microsoft.com/office/drawing/2014/main" id="{6218BFFA-F60A-43DC-99A9-673CBEB9E940}"/>
              </a:ext>
            </a:extLst>
          </p:cNvPr>
          <p:cNvSpPr txBox="1"/>
          <p:nvPr/>
        </p:nvSpPr>
        <p:spPr>
          <a:xfrm>
            <a:off x="754380" y="7545490"/>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spTree>
    <p:extLst>
      <p:ext uri="{BB962C8B-B14F-4D97-AF65-F5344CB8AC3E}">
        <p14:creationId xmlns:p14="http://schemas.microsoft.com/office/powerpoint/2010/main" val="17514716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D580278-2368-4B7E-83D2-79F492C3E197}"/>
              </a:ext>
            </a:extLst>
          </p:cNvPr>
          <p:cNvSpPr/>
          <p:nvPr/>
        </p:nvSpPr>
        <p:spPr>
          <a:xfrm rot="16200000">
            <a:off x="1140342" y="-1145658"/>
            <a:ext cx="7777718" cy="10058399"/>
          </a:xfrm>
          <a:prstGeom prst="rect">
            <a:avLst/>
          </a:prstGeom>
          <a:solidFill>
            <a:srgbClr val="2E31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26F7C"/>
              </a:solidFill>
            </a:endParaRPr>
          </a:p>
        </p:txBody>
      </p:sp>
      <p:sp>
        <p:nvSpPr>
          <p:cNvPr id="8" name="Rectangle 7"/>
          <p:cNvSpPr/>
          <p:nvPr/>
        </p:nvSpPr>
        <p:spPr>
          <a:xfrm>
            <a:off x="457200" y="454541"/>
            <a:ext cx="9144000" cy="6858000"/>
          </a:xfrm>
          <a:custGeom>
            <a:avLst/>
            <a:gdLst>
              <a:gd name="connsiteX0" fmla="*/ 0 w 9144000"/>
              <a:gd name="connsiteY0" fmla="*/ 0 h 6858000"/>
              <a:gd name="connsiteX1" fmla="*/ 480060 w 9144000"/>
              <a:gd name="connsiteY1" fmla="*/ 0 h 6858000"/>
              <a:gd name="connsiteX2" fmla="*/ 960120 w 9144000"/>
              <a:gd name="connsiteY2" fmla="*/ 0 h 6858000"/>
              <a:gd name="connsiteX3" fmla="*/ 1714500 w 9144000"/>
              <a:gd name="connsiteY3" fmla="*/ 0 h 6858000"/>
              <a:gd name="connsiteX4" fmla="*/ 2011680 w 9144000"/>
              <a:gd name="connsiteY4" fmla="*/ 0 h 6858000"/>
              <a:gd name="connsiteX5" fmla="*/ 2308860 w 9144000"/>
              <a:gd name="connsiteY5" fmla="*/ 0 h 6858000"/>
              <a:gd name="connsiteX6" fmla="*/ 2697480 w 9144000"/>
              <a:gd name="connsiteY6" fmla="*/ 0 h 6858000"/>
              <a:gd name="connsiteX7" fmla="*/ 3268980 w 9144000"/>
              <a:gd name="connsiteY7" fmla="*/ 0 h 6858000"/>
              <a:gd name="connsiteX8" fmla="*/ 3657600 w 9144000"/>
              <a:gd name="connsiteY8" fmla="*/ 0 h 6858000"/>
              <a:gd name="connsiteX9" fmla="*/ 4229100 w 9144000"/>
              <a:gd name="connsiteY9" fmla="*/ 0 h 6858000"/>
              <a:gd name="connsiteX10" fmla="*/ 4709160 w 9144000"/>
              <a:gd name="connsiteY10" fmla="*/ 0 h 6858000"/>
              <a:gd name="connsiteX11" fmla="*/ 5006340 w 9144000"/>
              <a:gd name="connsiteY11" fmla="*/ 0 h 6858000"/>
              <a:gd name="connsiteX12" fmla="*/ 5486400 w 9144000"/>
              <a:gd name="connsiteY12" fmla="*/ 0 h 6858000"/>
              <a:gd name="connsiteX13" fmla="*/ 5783580 w 9144000"/>
              <a:gd name="connsiteY13" fmla="*/ 0 h 6858000"/>
              <a:gd name="connsiteX14" fmla="*/ 6080760 w 9144000"/>
              <a:gd name="connsiteY14" fmla="*/ 0 h 6858000"/>
              <a:gd name="connsiteX15" fmla="*/ 6652260 w 9144000"/>
              <a:gd name="connsiteY15" fmla="*/ 0 h 6858000"/>
              <a:gd name="connsiteX16" fmla="*/ 6949440 w 9144000"/>
              <a:gd name="connsiteY16" fmla="*/ 0 h 6858000"/>
              <a:gd name="connsiteX17" fmla="*/ 7703820 w 9144000"/>
              <a:gd name="connsiteY17" fmla="*/ 0 h 6858000"/>
              <a:gd name="connsiteX18" fmla="*/ 8183880 w 9144000"/>
              <a:gd name="connsiteY18" fmla="*/ 0 h 6858000"/>
              <a:gd name="connsiteX19" fmla="*/ 8572500 w 9144000"/>
              <a:gd name="connsiteY19" fmla="*/ 0 h 6858000"/>
              <a:gd name="connsiteX20" fmla="*/ 9144000 w 9144000"/>
              <a:gd name="connsiteY20" fmla="*/ 0 h 6858000"/>
              <a:gd name="connsiteX21" fmla="*/ 9144000 w 9144000"/>
              <a:gd name="connsiteY21" fmla="*/ 365760 h 6858000"/>
              <a:gd name="connsiteX22" fmla="*/ 9144000 w 9144000"/>
              <a:gd name="connsiteY22" fmla="*/ 937260 h 6858000"/>
              <a:gd name="connsiteX23" fmla="*/ 9144000 w 9144000"/>
              <a:gd name="connsiteY23" fmla="*/ 1508760 h 6858000"/>
              <a:gd name="connsiteX24" fmla="*/ 9144000 w 9144000"/>
              <a:gd name="connsiteY24" fmla="*/ 2217420 h 6858000"/>
              <a:gd name="connsiteX25" fmla="*/ 9144000 w 9144000"/>
              <a:gd name="connsiteY25" fmla="*/ 2720340 h 6858000"/>
              <a:gd name="connsiteX26" fmla="*/ 9144000 w 9144000"/>
              <a:gd name="connsiteY26" fmla="*/ 3223260 h 6858000"/>
              <a:gd name="connsiteX27" fmla="*/ 9144000 w 9144000"/>
              <a:gd name="connsiteY27" fmla="*/ 3863340 h 6858000"/>
              <a:gd name="connsiteX28" fmla="*/ 9144000 w 9144000"/>
              <a:gd name="connsiteY28" fmla="*/ 4229100 h 6858000"/>
              <a:gd name="connsiteX29" fmla="*/ 9144000 w 9144000"/>
              <a:gd name="connsiteY29" fmla="*/ 4869180 h 6858000"/>
              <a:gd name="connsiteX30" fmla="*/ 9144000 w 9144000"/>
              <a:gd name="connsiteY30" fmla="*/ 5440680 h 6858000"/>
              <a:gd name="connsiteX31" fmla="*/ 9144000 w 9144000"/>
              <a:gd name="connsiteY31" fmla="*/ 5875020 h 6858000"/>
              <a:gd name="connsiteX32" fmla="*/ 9144000 w 9144000"/>
              <a:gd name="connsiteY32" fmla="*/ 6858000 h 6858000"/>
              <a:gd name="connsiteX33" fmla="*/ 8663940 w 9144000"/>
              <a:gd name="connsiteY33" fmla="*/ 6858000 h 6858000"/>
              <a:gd name="connsiteX34" fmla="*/ 8001000 w 9144000"/>
              <a:gd name="connsiteY34" fmla="*/ 6858000 h 6858000"/>
              <a:gd name="connsiteX35" fmla="*/ 7338060 w 9144000"/>
              <a:gd name="connsiteY35" fmla="*/ 6858000 h 6858000"/>
              <a:gd name="connsiteX36" fmla="*/ 6675120 w 9144000"/>
              <a:gd name="connsiteY36" fmla="*/ 6858000 h 6858000"/>
              <a:gd name="connsiteX37" fmla="*/ 6286500 w 9144000"/>
              <a:gd name="connsiteY37" fmla="*/ 6858000 h 6858000"/>
              <a:gd name="connsiteX38" fmla="*/ 5715000 w 9144000"/>
              <a:gd name="connsiteY38" fmla="*/ 6858000 h 6858000"/>
              <a:gd name="connsiteX39" fmla="*/ 5417820 w 9144000"/>
              <a:gd name="connsiteY39" fmla="*/ 6858000 h 6858000"/>
              <a:gd name="connsiteX40" fmla="*/ 4663440 w 9144000"/>
              <a:gd name="connsiteY40" fmla="*/ 6858000 h 6858000"/>
              <a:gd name="connsiteX41" fmla="*/ 4274820 w 9144000"/>
              <a:gd name="connsiteY41" fmla="*/ 6858000 h 6858000"/>
              <a:gd name="connsiteX42" fmla="*/ 3520440 w 9144000"/>
              <a:gd name="connsiteY42" fmla="*/ 6858000 h 6858000"/>
              <a:gd name="connsiteX43" fmla="*/ 2948940 w 9144000"/>
              <a:gd name="connsiteY43" fmla="*/ 6858000 h 6858000"/>
              <a:gd name="connsiteX44" fmla="*/ 2194560 w 9144000"/>
              <a:gd name="connsiteY44" fmla="*/ 6858000 h 6858000"/>
              <a:gd name="connsiteX45" fmla="*/ 1531620 w 9144000"/>
              <a:gd name="connsiteY45" fmla="*/ 6858000 h 6858000"/>
              <a:gd name="connsiteX46" fmla="*/ 868680 w 9144000"/>
              <a:gd name="connsiteY46" fmla="*/ 6858000 h 6858000"/>
              <a:gd name="connsiteX47" fmla="*/ 0 w 9144000"/>
              <a:gd name="connsiteY47" fmla="*/ 6858000 h 6858000"/>
              <a:gd name="connsiteX48" fmla="*/ 0 w 9144000"/>
              <a:gd name="connsiteY48" fmla="*/ 6217920 h 6858000"/>
              <a:gd name="connsiteX49" fmla="*/ 0 w 9144000"/>
              <a:gd name="connsiteY49" fmla="*/ 5577840 h 6858000"/>
              <a:gd name="connsiteX50" fmla="*/ 0 w 9144000"/>
              <a:gd name="connsiteY50" fmla="*/ 5006340 h 6858000"/>
              <a:gd name="connsiteX51" fmla="*/ 0 w 9144000"/>
              <a:gd name="connsiteY51" fmla="*/ 4366260 h 6858000"/>
              <a:gd name="connsiteX52" fmla="*/ 0 w 9144000"/>
              <a:gd name="connsiteY52" fmla="*/ 3931920 h 6858000"/>
              <a:gd name="connsiteX53" fmla="*/ 0 w 9144000"/>
              <a:gd name="connsiteY53" fmla="*/ 3566160 h 6858000"/>
              <a:gd name="connsiteX54" fmla="*/ 0 w 9144000"/>
              <a:gd name="connsiteY54" fmla="*/ 2926080 h 6858000"/>
              <a:gd name="connsiteX55" fmla="*/ 0 w 9144000"/>
              <a:gd name="connsiteY55" fmla="*/ 2217420 h 6858000"/>
              <a:gd name="connsiteX56" fmla="*/ 0 w 9144000"/>
              <a:gd name="connsiteY56" fmla="*/ 1714500 h 6858000"/>
              <a:gd name="connsiteX57" fmla="*/ 0 w 9144000"/>
              <a:gd name="connsiteY57" fmla="*/ 1143000 h 6858000"/>
              <a:gd name="connsiteX58" fmla="*/ 0 w 9144000"/>
              <a:gd name="connsiteY5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9144000" h="6858000" fill="none" extrusionOk="0">
                <a:moveTo>
                  <a:pt x="0" y="0"/>
                </a:moveTo>
                <a:cubicBezTo>
                  <a:pt x="234736" y="-6407"/>
                  <a:pt x="334794" y="45863"/>
                  <a:pt x="480060" y="0"/>
                </a:cubicBezTo>
                <a:cubicBezTo>
                  <a:pt x="625326" y="-45863"/>
                  <a:pt x="739583" y="9555"/>
                  <a:pt x="960120" y="0"/>
                </a:cubicBezTo>
                <a:cubicBezTo>
                  <a:pt x="1180657" y="-9555"/>
                  <a:pt x="1370710" y="40766"/>
                  <a:pt x="1714500" y="0"/>
                </a:cubicBezTo>
                <a:cubicBezTo>
                  <a:pt x="2058290" y="-40766"/>
                  <a:pt x="1944542" y="3760"/>
                  <a:pt x="2011680" y="0"/>
                </a:cubicBezTo>
                <a:cubicBezTo>
                  <a:pt x="2078818" y="-3760"/>
                  <a:pt x="2164701" y="17566"/>
                  <a:pt x="2308860" y="0"/>
                </a:cubicBezTo>
                <a:cubicBezTo>
                  <a:pt x="2453019" y="-17566"/>
                  <a:pt x="2527865" y="8489"/>
                  <a:pt x="2697480" y="0"/>
                </a:cubicBezTo>
                <a:cubicBezTo>
                  <a:pt x="2867095" y="-8489"/>
                  <a:pt x="3039843" y="32880"/>
                  <a:pt x="3268980" y="0"/>
                </a:cubicBezTo>
                <a:cubicBezTo>
                  <a:pt x="3498117" y="-32880"/>
                  <a:pt x="3566061" y="32707"/>
                  <a:pt x="3657600" y="0"/>
                </a:cubicBezTo>
                <a:cubicBezTo>
                  <a:pt x="3749139" y="-32707"/>
                  <a:pt x="4033668" y="1921"/>
                  <a:pt x="4229100" y="0"/>
                </a:cubicBezTo>
                <a:cubicBezTo>
                  <a:pt x="4424532" y="-1921"/>
                  <a:pt x="4590786" y="17800"/>
                  <a:pt x="4709160" y="0"/>
                </a:cubicBezTo>
                <a:cubicBezTo>
                  <a:pt x="4827534" y="-17800"/>
                  <a:pt x="4946263" y="17667"/>
                  <a:pt x="5006340" y="0"/>
                </a:cubicBezTo>
                <a:cubicBezTo>
                  <a:pt x="5066417" y="-17667"/>
                  <a:pt x="5318582" y="54298"/>
                  <a:pt x="5486400" y="0"/>
                </a:cubicBezTo>
                <a:cubicBezTo>
                  <a:pt x="5654218" y="-54298"/>
                  <a:pt x="5641341" y="31374"/>
                  <a:pt x="5783580" y="0"/>
                </a:cubicBezTo>
                <a:cubicBezTo>
                  <a:pt x="5925819" y="-31374"/>
                  <a:pt x="5946789" y="27254"/>
                  <a:pt x="6080760" y="0"/>
                </a:cubicBezTo>
                <a:cubicBezTo>
                  <a:pt x="6214731" y="-27254"/>
                  <a:pt x="6379476" y="13653"/>
                  <a:pt x="6652260" y="0"/>
                </a:cubicBezTo>
                <a:cubicBezTo>
                  <a:pt x="6925044" y="-13653"/>
                  <a:pt x="6847784" y="5246"/>
                  <a:pt x="6949440" y="0"/>
                </a:cubicBezTo>
                <a:cubicBezTo>
                  <a:pt x="7051096" y="-5246"/>
                  <a:pt x="7535370" y="85581"/>
                  <a:pt x="7703820" y="0"/>
                </a:cubicBezTo>
                <a:cubicBezTo>
                  <a:pt x="7872270" y="-85581"/>
                  <a:pt x="8063293" y="27696"/>
                  <a:pt x="8183880" y="0"/>
                </a:cubicBezTo>
                <a:cubicBezTo>
                  <a:pt x="8304467" y="-27696"/>
                  <a:pt x="8383927" y="26384"/>
                  <a:pt x="8572500" y="0"/>
                </a:cubicBezTo>
                <a:cubicBezTo>
                  <a:pt x="8761073" y="-26384"/>
                  <a:pt x="8949093" y="22313"/>
                  <a:pt x="9144000" y="0"/>
                </a:cubicBezTo>
                <a:cubicBezTo>
                  <a:pt x="9182346" y="173387"/>
                  <a:pt x="9127395" y="209063"/>
                  <a:pt x="9144000" y="365760"/>
                </a:cubicBezTo>
                <a:cubicBezTo>
                  <a:pt x="9160605" y="522457"/>
                  <a:pt x="9139259" y="688360"/>
                  <a:pt x="9144000" y="937260"/>
                </a:cubicBezTo>
                <a:cubicBezTo>
                  <a:pt x="9148741" y="1186160"/>
                  <a:pt x="9095533" y="1374867"/>
                  <a:pt x="9144000" y="1508760"/>
                </a:cubicBezTo>
                <a:cubicBezTo>
                  <a:pt x="9192467" y="1642653"/>
                  <a:pt x="9110716" y="1959604"/>
                  <a:pt x="9144000" y="2217420"/>
                </a:cubicBezTo>
                <a:cubicBezTo>
                  <a:pt x="9177284" y="2475236"/>
                  <a:pt x="9084099" y="2538040"/>
                  <a:pt x="9144000" y="2720340"/>
                </a:cubicBezTo>
                <a:cubicBezTo>
                  <a:pt x="9203901" y="2902640"/>
                  <a:pt x="9133971" y="3046688"/>
                  <a:pt x="9144000" y="3223260"/>
                </a:cubicBezTo>
                <a:cubicBezTo>
                  <a:pt x="9154029" y="3399832"/>
                  <a:pt x="9071088" y="3612812"/>
                  <a:pt x="9144000" y="3863340"/>
                </a:cubicBezTo>
                <a:cubicBezTo>
                  <a:pt x="9216912" y="4113868"/>
                  <a:pt x="9122660" y="4082848"/>
                  <a:pt x="9144000" y="4229100"/>
                </a:cubicBezTo>
                <a:cubicBezTo>
                  <a:pt x="9165340" y="4375352"/>
                  <a:pt x="9074140" y="4622029"/>
                  <a:pt x="9144000" y="4869180"/>
                </a:cubicBezTo>
                <a:cubicBezTo>
                  <a:pt x="9213860" y="5116331"/>
                  <a:pt x="9127067" y="5317291"/>
                  <a:pt x="9144000" y="5440680"/>
                </a:cubicBezTo>
                <a:cubicBezTo>
                  <a:pt x="9160933" y="5564069"/>
                  <a:pt x="9134057" y="5663186"/>
                  <a:pt x="9144000" y="5875020"/>
                </a:cubicBezTo>
                <a:cubicBezTo>
                  <a:pt x="9153943" y="6086854"/>
                  <a:pt x="9037223" y="6515451"/>
                  <a:pt x="9144000" y="6858000"/>
                </a:cubicBezTo>
                <a:cubicBezTo>
                  <a:pt x="8916454" y="6911691"/>
                  <a:pt x="8882287" y="6821062"/>
                  <a:pt x="8663940" y="6858000"/>
                </a:cubicBezTo>
                <a:cubicBezTo>
                  <a:pt x="8445593" y="6894938"/>
                  <a:pt x="8153703" y="6831538"/>
                  <a:pt x="8001000" y="6858000"/>
                </a:cubicBezTo>
                <a:cubicBezTo>
                  <a:pt x="7848297" y="6884462"/>
                  <a:pt x="7582803" y="6797010"/>
                  <a:pt x="7338060" y="6858000"/>
                </a:cubicBezTo>
                <a:cubicBezTo>
                  <a:pt x="7093317" y="6918990"/>
                  <a:pt x="6837277" y="6804737"/>
                  <a:pt x="6675120" y="6858000"/>
                </a:cubicBezTo>
                <a:cubicBezTo>
                  <a:pt x="6512963" y="6911263"/>
                  <a:pt x="6473909" y="6835031"/>
                  <a:pt x="6286500" y="6858000"/>
                </a:cubicBezTo>
                <a:cubicBezTo>
                  <a:pt x="6099091" y="6880969"/>
                  <a:pt x="5932731" y="6838100"/>
                  <a:pt x="5715000" y="6858000"/>
                </a:cubicBezTo>
                <a:cubicBezTo>
                  <a:pt x="5497269" y="6877900"/>
                  <a:pt x="5490861" y="6855052"/>
                  <a:pt x="5417820" y="6858000"/>
                </a:cubicBezTo>
                <a:cubicBezTo>
                  <a:pt x="5344779" y="6860948"/>
                  <a:pt x="4905948" y="6794906"/>
                  <a:pt x="4663440" y="6858000"/>
                </a:cubicBezTo>
                <a:cubicBezTo>
                  <a:pt x="4420932" y="6921094"/>
                  <a:pt x="4433188" y="6829329"/>
                  <a:pt x="4274820" y="6858000"/>
                </a:cubicBezTo>
                <a:cubicBezTo>
                  <a:pt x="4116452" y="6886671"/>
                  <a:pt x="3763991" y="6777294"/>
                  <a:pt x="3520440" y="6858000"/>
                </a:cubicBezTo>
                <a:cubicBezTo>
                  <a:pt x="3276889" y="6938706"/>
                  <a:pt x="3191005" y="6800055"/>
                  <a:pt x="2948940" y="6858000"/>
                </a:cubicBezTo>
                <a:cubicBezTo>
                  <a:pt x="2706875" y="6915945"/>
                  <a:pt x="2492329" y="6830233"/>
                  <a:pt x="2194560" y="6858000"/>
                </a:cubicBezTo>
                <a:cubicBezTo>
                  <a:pt x="1896791" y="6885767"/>
                  <a:pt x="1732889" y="6842717"/>
                  <a:pt x="1531620" y="6858000"/>
                </a:cubicBezTo>
                <a:cubicBezTo>
                  <a:pt x="1330351" y="6873283"/>
                  <a:pt x="1181998" y="6787058"/>
                  <a:pt x="868680" y="6858000"/>
                </a:cubicBezTo>
                <a:cubicBezTo>
                  <a:pt x="555362" y="6928942"/>
                  <a:pt x="350339" y="6844462"/>
                  <a:pt x="0" y="6858000"/>
                </a:cubicBezTo>
                <a:cubicBezTo>
                  <a:pt x="-73100" y="6587860"/>
                  <a:pt x="59205" y="6513977"/>
                  <a:pt x="0" y="6217920"/>
                </a:cubicBezTo>
                <a:cubicBezTo>
                  <a:pt x="-59205" y="5921863"/>
                  <a:pt x="34555" y="5883011"/>
                  <a:pt x="0" y="5577840"/>
                </a:cubicBezTo>
                <a:cubicBezTo>
                  <a:pt x="-34555" y="5272669"/>
                  <a:pt x="65662" y="5250236"/>
                  <a:pt x="0" y="5006340"/>
                </a:cubicBezTo>
                <a:cubicBezTo>
                  <a:pt x="-65662" y="4762444"/>
                  <a:pt x="69983" y="4593839"/>
                  <a:pt x="0" y="4366260"/>
                </a:cubicBezTo>
                <a:cubicBezTo>
                  <a:pt x="-69983" y="4138681"/>
                  <a:pt x="51756" y="4079085"/>
                  <a:pt x="0" y="3931920"/>
                </a:cubicBezTo>
                <a:cubicBezTo>
                  <a:pt x="-51756" y="3784755"/>
                  <a:pt x="34384" y="3738142"/>
                  <a:pt x="0" y="3566160"/>
                </a:cubicBezTo>
                <a:cubicBezTo>
                  <a:pt x="-34384" y="3394178"/>
                  <a:pt x="6363" y="3096524"/>
                  <a:pt x="0" y="2926080"/>
                </a:cubicBezTo>
                <a:cubicBezTo>
                  <a:pt x="-6363" y="2755636"/>
                  <a:pt x="16770" y="2371102"/>
                  <a:pt x="0" y="2217420"/>
                </a:cubicBezTo>
                <a:cubicBezTo>
                  <a:pt x="-16770" y="2063738"/>
                  <a:pt x="12687" y="1815430"/>
                  <a:pt x="0" y="1714500"/>
                </a:cubicBezTo>
                <a:cubicBezTo>
                  <a:pt x="-12687" y="1613570"/>
                  <a:pt x="49047" y="1312814"/>
                  <a:pt x="0" y="1143000"/>
                </a:cubicBezTo>
                <a:cubicBezTo>
                  <a:pt x="-49047" y="973186"/>
                  <a:pt x="45458" y="413745"/>
                  <a:pt x="0" y="0"/>
                </a:cubicBezTo>
                <a:close/>
              </a:path>
              <a:path w="9144000" h="6858000" stroke="0" extrusionOk="0">
                <a:moveTo>
                  <a:pt x="0" y="0"/>
                </a:moveTo>
                <a:cubicBezTo>
                  <a:pt x="133319" y="-76190"/>
                  <a:pt x="442429" y="51475"/>
                  <a:pt x="662940" y="0"/>
                </a:cubicBezTo>
                <a:cubicBezTo>
                  <a:pt x="883451" y="-51475"/>
                  <a:pt x="1253603" y="67439"/>
                  <a:pt x="1417320" y="0"/>
                </a:cubicBezTo>
                <a:cubicBezTo>
                  <a:pt x="1581037" y="-67439"/>
                  <a:pt x="1766447" y="17090"/>
                  <a:pt x="2080260" y="0"/>
                </a:cubicBezTo>
                <a:cubicBezTo>
                  <a:pt x="2394073" y="-17090"/>
                  <a:pt x="2249144" y="26477"/>
                  <a:pt x="2377440" y="0"/>
                </a:cubicBezTo>
                <a:cubicBezTo>
                  <a:pt x="2505736" y="-26477"/>
                  <a:pt x="2912797" y="51862"/>
                  <a:pt x="3131820" y="0"/>
                </a:cubicBezTo>
                <a:cubicBezTo>
                  <a:pt x="3350843" y="-51862"/>
                  <a:pt x="3473953" y="19084"/>
                  <a:pt x="3703320" y="0"/>
                </a:cubicBezTo>
                <a:cubicBezTo>
                  <a:pt x="3932687" y="-19084"/>
                  <a:pt x="4058578" y="15743"/>
                  <a:pt x="4366260" y="0"/>
                </a:cubicBezTo>
                <a:cubicBezTo>
                  <a:pt x="4673942" y="-15743"/>
                  <a:pt x="4724121" y="6260"/>
                  <a:pt x="4846320" y="0"/>
                </a:cubicBezTo>
                <a:cubicBezTo>
                  <a:pt x="4968519" y="-6260"/>
                  <a:pt x="5136896" y="48868"/>
                  <a:pt x="5417820" y="0"/>
                </a:cubicBezTo>
                <a:cubicBezTo>
                  <a:pt x="5698744" y="-48868"/>
                  <a:pt x="5675696" y="21710"/>
                  <a:pt x="5897880" y="0"/>
                </a:cubicBezTo>
                <a:cubicBezTo>
                  <a:pt x="6120064" y="-21710"/>
                  <a:pt x="6210317" y="9822"/>
                  <a:pt x="6377940" y="0"/>
                </a:cubicBezTo>
                <a:cubicBezTo>
                  <a:pt x="6545563" y="-9822"/>
                  <a:pt x="6684630" y="37170"/>
                  <a:pt x="6766560" y="0"/>
                </a:cubicBezTo>
                <a:cubicBezTo>
                  <a:pt x="6848490" y="-37170"/>
                  <a:pt x="7170724" y="5805"/>
                  <a:pt x="7429500" y="0"/>
                </a:cubicBezTo>
                <a:cubicBezTo>
                  <a:pt x="7688276" y="-5805"/>
                  <a:pt x="7683439" y="24243"/>
                  <a:pt x="7909560" y="0"/>
                </a:cubicBezTo>
                <a:cubicBezTo>
                  <a:pt x="8135681" y="-24243"/>
                  <a:pt x="8437360" y="37644"/>
                  <a:pt x="8572500" y="0"/>
                </a:cubicBezTo>
                <a:cubicBezTo>
                  <a:pt x="8707640" y="-37644"/>
                  <a:pt x="8916329" y="19582"/>
                  <a:pt x="9144000" y="0"/>
                </a:cubicBezTo>
                <a:cubicBezTo>
                  <a:pt x="9206856" y="349519"/>
                  <a:pt x="9115654" y="564581"/>
                  <a:pt x="9144000" y="708660"/>
                </a:cubicBezTo>
                <a:cubicBezTo>
                  <a:pt x="9172346" y="852739"/>
                  <a:pt x="9137467" y="970126"/>
                  <a:pt x="9144000" y="1074420"/>
                </a:cubicBezTo>
                <a:cubicBezTo>
                  <a:pt x="9150533" y="1178714"/>
                  <a:pt x="9107304" y="1499989"/>
                  <a:pt x="9144000" y="1714500"/>
                </a:cubicBezTo>
                <a:cubicBezTo>
                  <a:pt x="9180696" y="1929011"/>
                  <a:pt x="9143856" y="2107449"/>
                  <a:pt x="9144000" y="2286000"/>
                </a:cubicBezTo>
                <a:cubicBezTo>
                  <a:pt x="9144144" y="2464551"/>
                  <a:pt x="9125462" y="2785731"/>
                  <a:pt x="9144000" y="2926080"/>
                </a:cubicBezTo>
                <a:cubicBezTo>
                  <a:pt x="9162538" y="3066429"/>
                  <a:pt x="9107110" y="3229864"/>
                  <a:pt x="9144000" y="3497580"/>
                </a:cubicBezTo>
                <a:cubicBezTo>
                  <a:pt x="9180890" y="3765296"/>
                  <a:pt x="9113809" y="3762924"/>
                  <a:pt x="9144000" y="3863340"/>
                </a:cubicBezTo>
                <a:cubicBezTo>
                  <a:pt x="9174191" y="3963756"/>
                  <a:pt x="9137738" y="4157305"/>
                  <a:pt x="9144000" y="4297680"/>
                </a:cubicBezTo>
                <a:cubicBezTo>
                  <a:pt x="9150262" y="4438055"/>
                  <a:pt x="9114987" y="4653650"/>
                  <a:pt x="9144000" y="4800600"/>
                </a:cubicBezTo>
                <a:cubicBezTo>
                  <a:pt x="9173013" y="4947550"/>
                  <a:pt x="9103394" y="5075622"/>
                  <a:pt x="9144000" y="5234940"/>
                </a:cubicBezTo>
                <a:cubicBezTo>
                  <a:pt x="9184606" y="5394258"/>
                  <a:pt x="9131980" y="5601232"/>
                  <a:pt x="9144000" y="5737860"/>
                </a:cubicBezTo>
                <a:cubicBezTo>
                  <a:pt x="9156020" y="5874488"/>
                  <a:pt x="9097053" y="6053629"/>
                  <a:pt x="9144000" y="6240780"/>
                </a:cubicBezTo>
                <a:cubicBezTo>
                  <a:pt x="9190947" y="6427931"/>
                  <a:pt x="9137306" y="6658832"/>
                  <a:pt x="9144000" y="6858000"/>
                </a:cubicBezTo>
                <a:cubicBezTo>
                  <a:pt x="8781450" y="6914618"/>
                  <a:pt x="8664084" y="6822124"/>
                  <a:pt x="8389620" y="6858000"/>
                </a:cubicBezTo>
                <a:cubicBezTo>
                  <a:pt x="8115156" y="6893876"/>
                  <a:pt x="8156860" y="6827086"/>
                  <a:pt x="8001000" y="6858000"/>
                </a:cubicBezTo>
                <a:cubicBezTo>
                  <a:pt x="7845140" y="6888914"/>
                  <a:pt x="7660468" y="6801235"/>
                  <a:pt x="7429500" y="6858000"/>
                </a:cubicBezTo>
                <a:cubicBezTo>
                  <a:pt x="7198532" y="6914765"/>
                  <a:pt x="7201280" y="6838215"/>
                  <a:pt x="7040880" y="6858000"/>
                </a:cubicBezTo>
                <a:cubicBezTo>
                  <a:pt x="6880480" y="6877785"/>
                  <a:pt x="6837811" y="6857474"/>
                  <a:pt x="6652260" y="6858000"/>
                </a:cubicBezTo>
                <a:cubicBezTo>
                  <a:pt x="6466709" y="6858526"/>
                  <a:pt x="6290366" y="6819459"/>
                  <a:pt x="6172200" y="6858000"/>
                </a:cubicBezTo>
                <a:cubicBezTo>
                  <a:pt x="6054034" y="6896541"/>
                  <a:pt x="5742948" y="6793025"/>
                  <a:pt x="5600700" y="6858000"/>
                </a:cubicBezTo>
                <a:cubicBezTo>
                  <a:pt x="5458452" y="6922975"/>
                  <a:pt x="5064947" y="6828138"/>
                  <a:pt x="4846320" y="6858000"/>
                </a:cubicBezTo>
                <a:cubicBezTo>
                  <a:pt x="4627693" y="6887862"/>
                  <a:pt x="4494187" y="6831656"/>
                  <a:pt x="4366260" y="6858000"/>
                </a:cubicBezTo>
                <a:cubicBezTo>
                  <a:pt x="4238333" y="6884344"/>
                  <a:pt x="3917774" y="6850729"/>
                  <a:pt x="3703320" y="6858000"/>
                </a:cubicBezTo>
                <a:cubicBezTo>
                  <a:pt x="3488866" y="6865271"/>
                  <a:pt x="3300357" y="6790421"/>
                  <a:pt x="3131820" y="6858000"/>
                </a:cubicBezTo>
                <a:cubicBezTo>
                  <a:pt x="2963283" y="6925579"/>
                  <a:pt x="2828532" y="6811265"/>
                  <a:pt x="2651760" y="6858000"/>
                </a:cubicBezTo>
                <a:cubicBezTo>
                  <a:pt x="2474988" y="6904735"/>
                  <a:pt x="2348090" y="6807320"/>
                  <a:pt x="2080260" y="6858000"/>
                </a:cubicBezTo>
                <a:cubicBezTo>
                  <a:pt x="1812430" y="6908680"/>
                  <a:pt x="1654517" y="6849331"/>
                  <a:pt x="1417320" y="6858000"/>
                </a:cubicBezTo>
                <a:cubicBezTo>
                  <a:pt x="1180123" y="6866669"/>
                  <a:pt x="922840" y="6822268"/>
                  <a:pt x="662940" y="6858000"/>
                </a:cubicBezTo>
                <a:cubicBezTo>
                  <a:pt x="403040" y="6893732"/>
                  <a:pt x="271158" y="6785459"/>
                  <a:pt x="0" y="6858000"/>
                </a:cubicBezTo>
                <a:cubicBezTo>
                  <a:pt x="-41303" y="6625871"/>
                  <a:pt x="24940" y="6529207"/>
                  <a:pt x="0" y="6286500"/>
                </a:cubicBezTo>
                <a:cubicBezTo>
                  <a:pt x="-24940" y="6043793"/>
                  <a:pt x="44073" y="6047557"/>
                  <a:pt x="0" y="5852160"/>
                </a:cubicBezTo>
                <a:cubicBezTo>
                  <a:pt x="-44073" y="5656763"/>
                  <a:pt x="45196" y="5365325"/>
                  <a:pt x="0" y="5143500"/>
                </a:cubicBezTo>
                <a:cubicBezTo>
                  <a:pt x="-45196" y="4921675"/>
                  <a:pt x="38522" y="4960479"/>
                  <a:pt x="0" y="4777740"/>
                </a:cubicBezTo>
                <a:cubicBezTo>
                  <a:pt x="-38522" y="4595001"/>
                  <a:pt x="47660" y="4519871"/>
                  <a:pt x="0" y="4343400"/>
                </a:cubicBezTo>
                <a:cubicBezTo>
                  <a:pt x="-47660" y="4166929"/>
                  <a:pt x="11094" y="4060374"/>
                  <a:pt x="0" y="3977640"/>
                </a:cubicBezTo>
                <a:cubicBezTo>
                  <a:pt x="-11094" y="3894906"/>
                  <a:pt x="2040" y="3707116"/>
                  <a:pt x="0" y="3543300"/>
                </a:cubicBezTo>
                <a:cubicBezTo>
                  <a:pt x="-2040" y="3379484"/>
                  <a:pt x="376" y="3338551"/>
                  <a:pt x="0" y="3177540"/>
                </a:cubicBezTo>
                <a:cubicBezTo>
                  <a:pt x="-376" y="3016529"/>
                  <a:pt x="51011" y="2706507"/>
                  <a:pt x="0" y="2537460"/>
                </a:cubicBezTo>
                <a:cubicBezTo>
                  <a:pt x="-51011" y="2368413"/>
                  <a:pt x="72449" y="2101947"/>
                  <a:pt x="0" y="1897380"/>
                </a:cubicBezTo>
                <a:cubicBezTo>
                  <a:pt x="-72449" y="1692813"/>
                  <a:pt x="4251" y="1576487"/>
                  <a:pt x="0" y="1394460"/>
                </a:cubicBezTo>
                <a:cubicBezTo>
                  <a:pt x="-4251" y="1212433"/>
                  <a:pt x="41122" y="958194"/>
                  <a:pt x="0" y="754380"/>
                </a:cubicBezTo>
                <a:cubicBezTo>
                  <a:pt x="-41122" y="550566"/>
                  <a:pt x="27450" y="173235"/>
                  <a:pt x="0" y="0"/>
                </a:cubicBezTo>
                <a:close/>
              </a:path>
            </a:pathLst>
          </a:custGeom>
          <a:solidFill>
            <a:schemeClr val="bg1"/>
          </a:solidFill>
          <a:ln w="38100">
            <a:solidFill>
              <a:schemeClr val="tx1"/>
            </a:solidFill>
            <a:extLst>
              <a:ext uri="{C807C97D-BFC1-408E-A445-0C87EB9F89A2}">
                <ask:lineSketchStyleProps xmlns:ask="http://schemas.microsoft.com/office/drawing/2018/sketchyshapes" sd="224531621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Rectangle 4">
            <a:extLst>
              <a:ext uri="{FF2B5EF4-FFF2-40B4-BE49-F238E27FC236}">
                <a16:creationId xmlns:a16="http://schemas.microsoft.com/office/drawing/2014/main" id="{BB84C548-7486-4513-BE81-4700317D8665}"/>
              </a:ext>
            </a:extLst>
          </p:cNvPr>
          <p:cNvSpPr/>
          <p:nvPr/>
        </p:nvSpPr>
        <p:spPr>
          <a:xfrm>
            <a:off x="6613452" y="4348717"/>
            <a:ext cx="2736439" cy="26794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C6EE369-BB66-4AC2-88C5-55329BFE60D2}"/>
              </a:ext>
            </a:extLst>
          </p:cNvPr>
          <p:cNvSpPr txBox="1"/>
          <p:nvPr/>
        </p:nvSpPr>
        <p:spPr>
          <a:xfrm>
            <a:off x="589867" y="1627513"/>
            <a:ext cx="8878665" cy="5693866"/>
          </a:xfrm>
          <a:prstGeom prst="rect">
            <a:avLst/>
          </a:prstGeom>
          <a:noFill/>
        </p:spPr>
        <p:txBody>
          <a:bodyPr wrap="square" rtlCol="0">
            <a:spAutoFit/>
          </a:bodyPr>
          <a:lstStyle/>
          <a:p>
            <a:r>
              <a:rPr lang="en-US" sz="2600" b="1" dirty="0">
                <a:latin typeface="KG First Time In Forever" panose="02000506000000020003" pitchFamily="2" charset="0"/>
              </a:rPr>
              <a:t>SS7E9 Describe factors that influence economic growth and examine their presence or absence in China, India, Japan, South Korea, and North Korea.</a:t>
            </a:r>
          </a:p>
          <a:p>
            <a:endParaRPr lang="en-US" sz="2600" b="1" dirty="0">
              <a:latin typeface="KG First Time In Forever" panose="02000506000000020003" pitchFamily="2" charset="0"/>
            </a:endParaRPr>
          </a:p>
          <a:p>
            <a:pPr marL="461406" indent="-461406">
              <a:buAutoNum type="alphaLcPeriod"/>
            </a:pPr>
            <a:r>
              <a:rPr lang="en-US" sz="2600" dirty="0">
                <a:latin typeface="KG First Time In Forever" panose="02000506000000020003" pitchFamily="2" charset="0"/>
              </a:rPr>
              <a:t>Evaluate how literacy rates affect the standard of living. </a:t>
            </a:r>
          </a:p>
          <a:p>
            <a:pPr marL="461406" indent="-461406">
              <a:buAutoNum type="alphaLcPeriod"/>
            </a:pPr>
            <a:r>
              <a:rPr lang="en-US" sz="2600" dirty="0">
                <a:latin typeface="KG First Time In Forever" panose="02000506000000020003" pitchFamily="2" charset="0"/>
              </a:rPr>
              <a:t>Explain the relationship between investment in human capital (education and training) and gross domestic product (GDP per capita). </a:t>
            </a:r>
          </a:p>
          <a:p>
            <a:pPr marL="461406" indent="-461406">
              <a:buAutoNum type="alphaLcPeriod"/>
            </a:pPr>
            <a:r>
              <a:rPr lang="en-US" sz="2600" dirty="0">
                <a:latin typeface="KG First Time In Forever" panose="02000506000000020003" pitchFamily="2" charset="0"/>
              </a:rPr>
              <a:t>Explain the relationship between investment in capital goods (factories, machinery, and technology) and gross domestic product (GDP per capita). </a:t>
            </a:r>
          </a:p>
          <a:p>
            <a:pPr marL="461406" indent="-461406">
              <a:buAutoNum type="alphaLcPeriod"/>
            </a:pPr>
            <a:r>
              <a:rPr lang="en-US" sz="2600" dirty="0">
                <a:latin typeface="KG First Time In Forever" panose="02000506000000020003" pitchFamily="2" charset="0"/>
              </a:rPr>
              <a:t>Describe the role of natural resources in a country’s economy.</a:t>
            </a:r>
          </a:p>
          <a:p>
            <a:pPr marL="461406" indent="-461406">
              <a:buAutoNum type="alphaLcPeriod"/>
            </a:pPr>
            <a:r>
              <a:rPr lang="en-US" sz="2600" dirty="0">
                <a:latin typeface="KG First Time In Forever" panose="02000506000000020003" pitchFamily="2" charset="0"/>
              </a:rPr>
              <a:t>Describe the role of entrepreneurship.</a:t>
            </a:r>
            <a:endParaRPr lang="en-US" sz="2600" dirty="0">
              <a:latin typeface="KBScaredStraight" panose="02000603000000000000" pitchFamily="2" charset="0"/>
              <a:ea typeface="KBScaredStraight" panose="02000603000000000000" pitchFamily="2" charset="0"/>
            </a:endParaRPr>
          </a:p>
        </p:txBody>
      </p:sp>
      <p:pic>
        <p:nvPicPr>
          <p:cNvPr id="12" name="Graphic 11" descr="Presentation with checklist">
            <a:extLst>
              <a:ext uri="{FF2B5EF4-FFF2-40B4-BE49-F238E27FC236}">
                <a16:creationId xmlns:a16="http://schemas.microsoft.com/office/drawing/2014/main" id="{E9F93F41-B03E-4B7D-996F-9A045CDC269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46601" y="412542"/>
            <a:ext cx="1388265" cy="1388265"/>
          </a:xfrm>
          <a:prstGeom prst="rect">
            <a:avLst/>
          </a:prstGeom>
        </p:spPr>
      </p:pic>
      <p:pic>
        <p:nvPicPr>
          <p:cNvPr id="13" name="Picture 12" descr="A close up of a logo&#10;&#10;Description automatically generated">
            <a:extLst>
              <a:ext uri="{FF2B5EF4-FFF2-40B4-BE49-F238E27FC236}">
                <a16:creationId xmlns:a16="http://schemas.microsoft.com/office/drawing/2014/main" id="{676620A3-9AD0-41BB-8E5B-117F1E3430AB}"/>
              </a:ext>
            </a:extLst>
          </p:cNvPr>
          <p:cNvPicPr>
            <a:picLocks noChangeAspect="1"/>
          </p:cNvPicPr>
          <p:nvPr/>
        </p:nvPicPr>
        <p:blipFill rotWithShape="1">
          <a:blip r:embed="rId4">
            <a:extLst>
              <a:ext uri="{28A0092B-C50C-407E-A947-70E740481C1C}">
                <a14:useLocalDpi xmlns:a14="http://schemas.microsoft.com/office/drawing/2010/main" val="0"/>
              </a:ext>
            </a:extLst>
          </a:blip>
          <a:srcRect l="14137"/>
          <a:stretch/>
        </p:blipFill>
        <p:spPr>
          <a:xfrm>
            <a:off x="-2" y="664226"/>
            <a:ext cx="5029202" cy="774259"/>
          </a:xfrm>
          <a:prstGeom prst="rect">
            <a:avLst/>
          </a:prstGeom>
        </p:spPr>
      </p:pic>
      <p:sp>
        <p:nvSpPr>
          <p:cNvPr id="2" name="Rectangle 1">
            <a:extLst>
              <a:ext uri="{FF2B5EF4-FFF2-40B4-BE49-F238E27FC236}">
                <a16:creationId xmlns:a16="http://schemas.microsoft.com/office/drawing/2014/main" id="{A13F3718-A9C2-49C8-9DDB-78B20C999F98}"/>
              </a:ext>
            </a:extLst>
          </p:cNvPr>
          <p:cNvSpPr/>
          <p:nvPr/>
        </p:nvSpPr>
        <p:spPr>
          <a:xfrm>
            <a:off x="35996" y="551977"/>
            <a:ext cx="3840540"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KG One More Light" panose="02000506000000020004" pitchFamily="2" charset="0"/>
              </a:rPr>
              <a:t>OBJECTIVE</a:t>
            </a:r>
            <a:endParaRPr lang="en-US" sz="4800" dirty="0">
              <a:ln w="0"/>
              <a:solidFill>
                <a:schemeClr val="bg1"/>
              </a:solidFill>
              <a:effectLst>
                <a:outerShdw blurRad="38100" dist="19050" dir="2700000" algn="tl" rotWithShape="0">
                  <a:schemeClr val="dk1">
                    <a:alpha val="40000"/>
                  </a:schemeClr>
                </a:outerShdw>
              </a:effectLst>
              <a:latin typeface="KG Manhattan Script" panose="02000000000000000000" pitchFamily="2" charset="0"/>
            </a:endParaRPr>
          </a:p>
        </p:txBody>
      </p:sp>
      <p:sp>
        <p:nvSpPr>
          <p:cNvPr id="14" name="TextBox 13">
            <a:extLst>
              <a:ext uri="{FF2B5EF4-FFF2-40B4-BE49-F238E27FC236}">
                <a16:creationId xmlns:a16="http://schemas.microsoft.com/office/drawing/2014/main" id="{59979AEA-51D2-472A-B026-328DFF9378D2}"/>
              </a:ext>
            </a:extLst>
          </p:cNvPr>
          <p:cNvSpPr txBox="1"/>
          <p:nvPr/>
        </p:nvSpPr>
        <p:spPr>
          <a:xfrm>
            <a:off x="0" y="7545315"/>
            <a:ext cx="1989938" cy="261610"/>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Brain Wrinkles</a:t>
            </a:r>
          </a:p>
        </p:txBody>
      </p:sp>
    </p:spTree>
    <p:extLst>
      <p:ext uri="{BB962C8B-B14F-4D97-AF65-F5344CB8AC3E}">
        <p14:creationId xmlns:p14="http://schemas.microsoft.com/office/powerpoint/2010/main" val="35259567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922071B-5069-4826-92BA-33C2E961F51E}"/>
              </a:ext>
            </a:extLst>
          </p:cNvPr>
          <p:cNvSpPr/>
          <p:nvPr/>
        </p:nvSpPr>
        <p:spPr>
          <a:xfrm>
            <a:off x="-1" y="0"/>
            <a:ext cx="10058399" cy="77724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62" dirty="0"/>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6" name="Rectangle 5">
            <a:extLst>
              <a:ext uri="{FF2B5EF4-FFF2-40B4-BE49-F238E27FC236}">
                <a16:creationId xmlns:a16="http://schemas.microsoft.com/office/drawing/2014/main" id="{AC31EE33-D5DD-4DF6-A573-44F5699DD42F}"/>
              </a:ext>
            </a:extLst>
          </p:cNvPr>
          <p:cNvSpPr/>
          <p:nvPr/>
        </p:nvSpPr>
        <p:spPr>
          <a:xfrm>
            <a:off x="636916" y="0"/>
            <a:ext cx="8961120" cy="7772400"/>
          </a:xfrm>
          <a:prstGeom prst="rect">
            <a:avLst/>
          </a:prstGeom>
          <a:solidFill>
            <a:srgbClr val="996699"/>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5" name="Rectangle 4"/>
          <p:cNvSpPr/>
          <p:nvPr/>
        </p:nvSpPr>
        <p:spPr>
          <a:xfrm>
            <a:off x="754381" y="0"/>
            <a:ext cx="8715989" cy="7772400"/>
          </a:xfrm>
          <a:prstGeom prst="rect">
            <a:avLst/>
          </a:prstGeom>
          <a:solidFill>
            <a:schemeClr val="bg1"/>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8" name="TextBox 7"/>
          <p:cNvSpPr txBox="1"/>
          <p:nvPr/>
        </p:nvSpPr>
        <p:spPr>
          <a:xfrm>
            <a:off x="806019" y="1643252"/>
            <a:ext cx="8715990" cy="6924973"/>
          </a:xfrm>
          <a:prstGeom prst="rect">
            <a:avLst/>
          </a:prstGeom>
          <a:noFill/>
        </p:spPr>
        <p:txBody>
          <a:bodyPr wrap="square" rtlCol="0">
            <a:spAutoFit/>
          </a:bodyPr>
          <a:lstStyle/>
          <a:p>
            <a:pPr marL="457200" indent="-457200">
              <a:buFont typeface="Arial" panose="020B0604020202020204" pitchFamily="34" charset="0"/>
              <a:buChar char="•"/>
            </a:pPr>
            <a:r>
              <a:rPr lang="en-US" sz="3000" dirty="0">
                <a:latin typeface="KG First Time In Forever" panose="02000506000000020003" pitchFamily="2" charset="0"/>
                <a:ea typeface="KBScaredStraight" panose="02000603000000000000" pitchFamily="2" charset="0"/>
              </a:rPr>
              <a:t>Governments of Japan, China, India, and South Korea have encouraged capital investments in order to strengthen their economies.</a:t>
            </a:r>
          </a:p>
          <a:p>
            <a:pPr marL="457200" indent="-457200">
              <a:buFont typeface="Arial" panose="020B0604020202020204" pitchFamily="34" charset="0"/>
              <a:buChar char="•"/>
            </a:pPr>
            <a:endParaRPr lang="en-US" sz="30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r>
              <a:rPr lang="en-US" sz="3000" dirty="0">
                <a:latin typeface="KG First Time In Forever" panose="02000506000000020003" pitchFamily="2" charset="0"/>
                <a:ea typeface="KBScaredStraight" panose="02000603000000000000" pitchFamily="2" charset="0"/>
              </a:rPr>
              <a:t>The countries have invested heavily in capital goods of new factories, machinery, and equipment, which has led to high levels of manufacturing and industry.</a:t>
            </a:r>
          </a:p>
          <a:p>
            <a:pPr marL="457200" indent="-457200">
              <a:buFont typeface="Arial" panose="020B0604020202020204" pitchFamily="34" charset="0"/>
              <a:buChar char="•"/>
            </a:pPr>
            <a:endParaRPr lang="en-US" sz="30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r>
              <a:rPr lang="en-US" sz="3000" dirty="0">
                <a:latin typeface="KG First Time In Forever" panose="02000506000000020003" pitchFamily="2" charset="0"/>
                <a:ea typeface="KBScaredStraight" panose="02000603000000000000" pitchFamily="2" charset="0"/>
              </a:rPr>
              <a:t>Their factories can produce a wide variety of valuable products, which has led to higher GDPs and stronger economies.</a:t>
            </a: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p:txBody>
      </p:sp>
      <p:sp>
        <p:nvSpPr>
          <p:cNvPr id="12" name="Rectangle 11">
            <a:extLst>
              <a:ext uri="{FF2B5EF4-FFF2-40B4-BE49-F238E27FC236}">
                <a16:creationId xmlns:a16="http://schemas.microsoft.com/office/drawing/2014/main" id="{CC395762-E676-4022-B3EE-F69764BA6A74}"/>
              </a:ext>
            </a:extLst>
          </p:cNvPr>
          <p:cNvSpPr/>
          <p:nvPr/>
        </p:nvSpPr>
        <p:spPr>
          <a:xfrm>
            <a:off x="2206030" y="0"/>
            <a:ext cx="5742534" cy="2015167"/>
          </a:xfrm>
          <a:prstGeom prst="rect">
            <a:avLst/>
          </a:prstGeom>
          <a:noFill/>
          <a:effectLst/>
        </p:spPr>
        <p:txBody>
          <a:bodyPr wrap="none" lIns="75438" tIns="37719" rIns="75438" bIns="37719">
            <a:spAutoFit/>
          </a:bodyPr>
          <a:lstStyle/>
          <a:p>
            <a:pPr algn="ctr"/>
            <a:r>
              <a:rPr lang="en-US" sz="12600" dirty="0">
                <a:ln w="57150">
                  <a:solidFill>
                    <a:sysClr val="windowText" lastClr="000000"/>
                  </a:solidFill>
                  <a:prstDash val="solid"/>
                </a:ln>
                <a:solidFill>
                  <a:srgbClr val="2E3192"/>
                </a:solidFill>
                <a:effectLst>
                  <a:glow rad="63500">
                    <a:srgbClr val="996699"/>
                  </a:glow>
                  <a:outerShdw blurRad="38100" dist="22860" dir="5400000" algn="tl" rotWithShape="0">
                    <a:srgbClr val="000000">
                      <a:alpha val="30000"/>
                    </a:srgbClr>
                  </a:outerShdw>
                </a:effectLst>
                <a:latin typeface="KG One More Light BIG" panose="02000506000000020004" pitchFamily="2" charset="0"/>
              </a:rPr>
              <a:t>SE Asia</a:t>
            </a:r>
          </a:p>
        </p:txBody>
      </p:sp>
      <p:sp>
        <p:nvSpPr>
          <p:cNvPr id="14" name="TextBox 13">
            <a:extLst>
              <a:ext uri="{FF2B5EF4-FFF2-40B4-BE49-F238E27FC236}">
                <a16:creationId xmlns:a16="http://schemas.microsoft.com/office/drawing/2014/main" id="{6218BFFA-F60A-43DC-99A9-673CBEB9E940}"/>
              </a:ext>
            </a:extLst>
          </p:cNvPr>
          <p:cNvSpPr txBox="1"/>
          <p:nvPr/>
        </p:nvSpPr>
        <p:spPr>
          <a:xfrm>
            <a:off x="754380" y="7545490"/>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spTree>
    <p:extLst>
      <p:ext uri="{BB962C8B-B14F-4D97-AF65-F5344CB8AC3E}">
        <p14:creationId xmlns:p14="http://schemas.microsoft.com/office/powerpoint/2010/main" val="1538111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AFB69B-7E01-4CDC-869C-36A608127EAC}"/>
              </a:ext>
            </a:extLst>
          </p:cNvPr>
          <p:cNvSpPr/>
          <p:nvPr/>
        </p:nvSpPr>
        <p:spPr>
          <a:xfrm>
            <a:off x="0" y="-15525"/>
            <a:ext cx="10058400" cy="7787925"/>
          </a:xfrm>
          <a:prstGeom prst="rect">
            <a:avLst/>
          </a:prstGeom>
          <a:solidFill>
            <a:srgbClr val="9966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ln>
                <a:solidFill>
                  <a:schemeClr val="bg1"/>
                </a:solidFill>
              </a:ln>
            </a:endParaRPr>
          </a:p>
        </p:txBody>
      </p:sp>
      <p:sp>
        <p:nvSpPr>
          <p:cNvPr id="9" name="TextBox 8">
            <a:extLst>
              <a:ext uri="{FF2B5EF4-FFF2-40B4-BE49-F238E27FC236}">
                <a16:creationId xmlns:a16="http://schemas.microsoft.com/office/drawing/2014/main" id="{D10B4BAD-48C4-4073-8527-5B06C092BD5E}"/>
              </a:ext>
            </a:extLst>
          </p:cNvPr>
          <p:cNvSpPr txBox="1"/>
          <p:nvPr/>
        </p:nvSpPr>
        <p:spPr>
          <a:xfrm>
            <a:off x="0" y="7557642"/>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sp>
        <p:nvSpPr>
          <p:cNvPr id="6" name="TextBox 5">
            <a:extLst>
              <a:ext uri="{FF2B5EF4-FFF2-40B4-BE49-F238E27FC236}">
                <a16:creationId xmlns:a16="http://schemas.microsoft.com/office/drawing/2014/main" id="{D4D81A0E-05A2-476A-877F-71E146BC8715}"/>
              </a:ext>
            </a:extLst>
          </p:cNvPr>
          <p:cNvSpPr txBox="1"/>
          <p:nvPr/>
        </p:nvSpPr>
        <p:spPr>
          <a:xfrm>
            <a:off x="123094" y="513460"/>
            <a:ext cx="6255369" cy="584775"/>
          </a:xfrm>
          <a:prstGeom prst="rect">
            <a:avLst/>
          </a:prstGeom>
          <a:noFill/>
          <a:ln>
            <a:solidFill>
              <a:schemeClr val="tx1"/>
            </a:solidFill>
          </a:ln>
        </p:spPr>
        <p:txBody>
          <a:bodyPr wrap="square" rtlCol="0">
            <a:spAutoFit/>
          </a:bodyPr>
          <a:lstStyle/>
          <a:p>
            <a:pPr algn="ctr"/>
            <a:r>
              <a:rPr lang="en-US" sz="3200" dirty="0">
                <a:effectLst/>
                <a:latin typeface="KG First Time In Forever" panose="02000506000000020003" pitchFamily="2" charset="0"/>
                <a:ea typeface="KBScaredStraight" panose="02000603000000000000" pitchFamily="2" charset="0"/>
              </a:rPr>
              <a:t>AI-Driven Factory in South Korea</a:t>
            </a:r>
            <a:endParaRPr lang="en-US" sz="3200" dirty="0">
              <a:latin typeface="KG First Time In Forever" panose="02000506000000020003" pitchFamily="2" charset="0"/>
              <a:ea typeface="KBScaredStraight" panose="02000603000000000000" pitchFamily="2" charset="0"/>
            </a:endParaRPr>
          </a:p>
        </p:txBody>
      </p:sp>
      <p:pic>
        <p:nvPicPr>
          <p:cNvPr id="4098" name="Picture 2" descr="SKT makes smart factory play - Mobile World Live">
            <a:extLst>
              <a:ext uri="{FF2B5EF4-FFF2-40B4-BE49-F238E27FC236}">
                <a16:creationId xmlns:a16="http://schemas.microsoft.com/office/drawing/2014/main" id="{E1829D83-2DA0-4B1C-BB0B-D93487BBD0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094" y="1298004"/>
            <a:ext cx="9812211" cy="51763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4813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AFB69B-7E01-4CDC-869C-36A608127EAC}"/>
              </a:ext>
            </a:extLst>
          </p:cNvPr>
          <p:cNvSpPr/>
          <p:nvPr/>
        </p:nvSpPr>
        <p:spPr>
          <a:xfrm>
            <a:off x="0" y="-15525"/>
            <a:ext cx="10058400" cy="7787925"/>
          </a:xfrm>
          <a:prstGeom prst="rect">
            <a:avLst/>
          </a:prstGeom>
          <a:solidFill>
            <a:srgbClr val="9966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ln>
                <a:solidFill>
                  <a:schemeClr val="bg1"/>
                </a:solidFill>
              </a:ln>
            </a:endParaRPr>
          </a:p>
        </p:txBody>
      </p:sp>
      <p:sp>
        <p:nvSpPr>
          <p:cNvPr id="9" name="TextBox 8">
            <a:extLst>
              <a:ext uri="{FF2B5EF4-FFF2-40B4-BE49-F238E27FC236}">
                <a16:creationId xmlns:a16="http://schemas.microsoft.com/office/drawing/2014/main" id="{D10B4BAD-48C4-4073-8527-5B06C092BD5E}"/>
              </a:ext>
            </a:extLst>
          </p:cNvPr>
          <p:cNvSpPr txBox="1"/>
          <p:nvPr/>
        </p:nvSpPr>
        <p:spPr>
          <a:xfrm>
            <a:off x="0" y="7557642"/>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pic>
        <p:nvPicPr>
          <p:cNvPr id="5124" name="Picture 4" descr="Financing Toys Stores &amp; Electronic Games - EURO BANK">
            <a:extLst>
              <a:ext uri="{FF2B5EF4-FFF2-40B4-BE49-F238E27FC236}">
                <a16:creationId xmlns:a16="http://schemas.microsoft.com/office/drawing/2014/main" id="{5E416B2B-C2DA-45FE-949D-EDCEB4B537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18" t="9776" r="1948" b="8890"/>
          <a:stretch/>
        </p:blipFill>
        <p:spPr bwMode="auto">
          <a:xfrm>
            <a:off x="994969" y="1182624"/>
            <a:ext cx="8278368" cy="60106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1631D91-8A60-442A-AE10-10A479C940E0}"/>
              </a:ext>
            </a:extLst>
          </p:cNvPr>
          <p:cNvSpPr txBox="1"/>
          <p:nvPr/>
        </p:nvSpPr>
        <p:spPr>
          <a:xfrm>
            <a:off x="994969" y="415668"/>
            <a:ext cx="3759911" cy="584775"/>
          </a:xfrm>
          <a:prstGeom prst="rect">
            <a:avLst/>
          </a:prstGeom>
          <a:noFill/>
          <a:ln>
            <a:solidFill>
              <a:schemeClr val="tx1"/>
            </a:solidFill>
          </a:ln>
        </p:spPr>
        <p:txBody>
          <a:bodyPr wrap="square" rtlCol="0">
            <a:spAutoFit/>
          </a:bodyPr>
          <a:lstStyle/>
          <a:p>
            <a:pPr algn="ctr"/>
            <a:r>
              <a:rPr lang="en-US" sz="3200" dirty="0">
                <a:effectLst/>
                <a:latin typeface="KG First Time In Forever" panose="02000506000000020003" pitchFamily="2" charset="0"/>
                <a:ea typeface="KBScaredStraight" panose="02000603000000000000" pitchFamily="2" charset="0"/>
              </a:rPr>
              <a:t>Toy Factory in China</a:t>
            </a:r>
            <a:endParaRPr lang="en-US" sz="3200" dirty="0">
              <a:latin typeface="KG First Time In Forever" panose="02000506000000020003" pitchFamily="2" charset="0"/>
              <a:ea typeface="KBScaredStraight" panose="02000603000000000000" pitchFamily="2" charset="0"/>
            </a:endParaRPr>
          </a:p>
        </p:txBody>
      </p:sp>
    </p:spTree>
    <p:extLst>
      <p:ext uri="{BB962C8B-B14F-4D97-AF65-F5344CB8AC3E}">
        <p14:creationId xmlns:p14="http://schemas.microsoft.com/office/powerpoint/2010/main" val="5286474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DDFB8EC-46B6-4A9D-AD6F-793D6A4AF151}"/>
              </a:ext>
            </a:extLst>
          </p:cNvPr>
          <p:cNvSpPr/>
          <p:nvPr/>
        </p:nvSpPr>
        <p:spPr>
          <a:xfrm>
            <a:off x="-1" y="0"/>
            <a:ext cx="10058399" cy="77724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62" dirty="0"/>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6" name="Rectangle 5">
            <a:extLst>
              <a:ext uri="{FF2B5EF4-FFF2-40B4-BE49-F238E27FC236}">
                <a16:creationId xmlns:a16="http://schemas.microsoft.com/office/drawing/2014/main" id="{AC31EE33-D5DD-4DF6-A573-44F5699DD42F}"/>
              </a:ext>
            </a:extLst>
          </p:cNvPr>
          <p:cNvSpPr/>
          <p:nvPr/>
        </p:nvSpPr>
        <p:spPr>
          <a:xfrm>
            <a:off x="636916" y="0"/>
            <a:ext cx="8961120" cy="7772400"/>
          </a:xfrm>
          <a:prstGeom prst="rect">
            <a:avLst/>
          </a:prstGeom>
          <a:solidFill>
            <a:srgbClr val="996699"/>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5" name="Rectangle 4"/>
          <p:cNvSpPr/>
          <p:nvPr/>
        </p:nvSpPr>
        <p:spPr>
          <a:xfrm>
            <a:off x="754381" y="0"/>
            <a:ext cx="8715989" cy="7772400"/>
          </a:xfrm>
          <a:prstGeom prst="rect">
            <a:avLst/>
          </a:prstGeom>
          <a:solidFill>
            <a:schemeClr val="bg1"/>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8" name="TextBox 7"/>
          <p:cNvSpPr txBox="1"/>
          <p:nvPr/>
        </p:nvSpPr>
        <p:spPr>
          <a:xfrm>
            <a:off x="754380" y="1735407"/>
            <a:ext cx="8715990" cy="5262979"/>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North Korea, on the other hand, has only made small investments in capital goods over the past several decades.</a:t>
            </a:r>
          </a:p>
          <a:p>
            <a:pPr marL="457200" indent="-457200">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Its outdated technology and inefficient factories have caused North Korea’s economy to suffer and fall behind on the world market.</a:t>
            </a: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p:txBody>
      </p:sp>
      <p:sp>
        <p:nvSpPr>
          <p:cNvPr id="12" name="Rectangle 11">
            <a:extLst>
              <a:ext uri="{FF2B5EF4-FFF2-40B4-BE49-F238E27FC236}">
                <a16:creationId xmlns:a16="http://schemas.microsoft.com/office/drawing/2014/main" id="{CC395762-E676-4022-B3EE-F69764BA6A74}"/>
              </a:ext>
            </a:extLst>
          </p:cNvPr>
          <p:cNvSpPr/>
          <p:nvPr/>
        </p:nvSpPr>
        <p:spPr>
          <a:xfrm>
            <a:off x="2078332" y="0"/>
            <a:ext cx="5997925" cy="2015167"/>
          </a:xfrm>
          <a:prstGeom prst="rect">
            <a:avLst/>
          </a:prstGeom>
          <a:noFill/>
          <a:effectLst/>
        </p:spPr>
        <p:txBody>
          <a:bodyPr wrap="none" lIns="75438" tIns="37719" rIns="75438" bIns="37719">
            <a:spAutoFit/>
          </a:bodyPr>
          <a:lstStyle/>
          <a:p>
            <a:pPr algn="ctr"/>
            <a:r>
              <a:rPr lang="en-US" sz="12600" dirty="0">
                <a:ln w="57150">
                  <a:solidFill>
                    <a:sysClr val="windowText" lastClr="000000"/>
                  </a:solidFill>
                  <a:prstDash val="solid"/>
                </a:ln>
                <a:solidFill>
                  <a:srgbClr val="2E3192"/>
                </a:solidFill>
                <a:effectLst>
                  <a:glow rad="63500">
                    <a:srgbClr val="996699"/>
                  </a:glow>
                  <a:outerShdw blurRad="38100" dist="22860" dir="5400000" algn="tl" rotWithShape="0">
                    <a:srgbClr val="000000">
                      <a:alpha val="30000"/>
                    </a:srgbClr>
                  </a:outerShdw>
                </a:effectLst>
                <a:latin typeface="KG One More Light BIG" panose="02000506000000020004" pitchFamily="2" charset="0"/>
              </a:rPr>
              <a:t>N  Korea</a:t>
            </a:r>
          </a:p>
        </p:txBody>
      </p:sp>
      <p:sp>
        <p:nvSpPr>
          <p:cNvPr id="14" name="TextBox 13">
            <a:extLst>
              <a:ext uri="{FF2B5EF4-FFF2-40B4-BE49-F238E27FC236}">
                <a16:creationId xmlns:a16="http://schemas.microsoft.com/office/drawing/2014/main" id="{6218BFFA-F60A-43DC-99A9-673CBEB9E940}"/>
              </a:ext>
            </a:extLst>
          </p:cNvPr>
          <p:cNvSpPr txBox="1"/>
          <p:nvPr/>
        </p:nvSpPr>
        <p:spPr>
          <a:xfrm>
            <a:off x="754380" y="7545490"/>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spTree>
    <p:extLst>
      <p:ext uri="{BB962C8B-B14F-4D97-AF65-F5344CB8AC3E}">
        <p14:creationId xmlns:p14="http://schemas.microsoft.com/office/powerpoint/2010/main" val="34762951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AFB69B-7E01-4CDC-869C-36A608127EAC}"/>
              </a:ext>
            </a:extLst>
          </p:cNvPr>
          <p:cNvSpPr/>
          <p:nvPr/>
        </p:nvSpPr>
        <p:spPr>
          <a:xfrm>
            <a:off x="0" y="-15525"/>
            <a:ext cx="10058400" cy="7787925"/>
          </a:xfrm>
          <a:prstGeom prst="rect">
            <a:avLst/>
          </a:prstGeom>
          <a:solidFill>
            <a:srgbClr val="9966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ln>
                <a:solidFill>
                  <a:schemeClr val="bg1"/>
                </a:solidFill>
              </a:ln>
            </a:endParaRPr>
          </a:p>
        </p:txBody>
      </p:sp>
      <p:sp>
        <p:nvSpPr>
          <p:cNvPr id="12" name="TextBox 11">
            <a:extLst>
              <a:ext uri="{FF2B5EF4-FFF2-40B4-BE49-F238E27FC236}">
                <a16:creationId xmlns:a16="http://schemas.microsoft.com/office/drawing/2014/main" id="{70F46E93-CE5C-4FE5-AAB5-6E40087EE669}"/>
              </a:ext>
            </a:extLst>
          </p:cNvPr>
          <p:cNvSpPr txBox="1"/>
          <p:nvPr/>
        </p:nvSpPr>
        <p:spPr>
          <a:xfrm>
            <a:off x="0" y="7557642"/>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sp>
        <p:nvSpPr>
          <p:cNvPr id="6" name="TextBox 5">
            <a:extLst>
              <a:ext uri="{FF2B5EF4-FFF2-40B4-BE49-F238E27FC236}">
                <a16:creationId xmlns:a16="http://schemas.microsoft.com/office/drawing/2014/main" id="{B82F9F2E-F940-4732-8C76-04E345AF1DCC}"/>
              </a:ext>
            </a:extLst>
          </p:cNvPr>
          <p:cNvSpPr txBox="1"/>
          <p:nvPr/>
        </p:nvSpPr>
        <p:spPr>
          <a:xfrm>
            <a:off x="454327" y="512287"/>
            <a:ext cx="9149745" cy="1077218"/>
          </a:xfrm>
          <a:prstGeom prst="rect">
            <a:avLst/>
          </a:prstGeom>
          <a:noFill/>
          <a:ln>
            <a:solidFill>
              <a:schemeClr val="tx1"/>
            </a:solidFill>
          </a:ln>
        </p:spPr>
        <p:txBody>
          <a:bodyPr wrap="square" rtlCol="0">
            <a:spAutoFit/>
          </a:bodyPr>
          <a:lstStyle/>
          <a:p>
            <a:pPr algn="ctr"/>
            <a:r>
              <a:rPr lang="en-US" sz="3200" dirty="0">
                <a:effectLst/>
                <a:latin typeface="KG First Time In Forever" panose="02000506000000020003" pitchFamily="2" charset="0"/>
                <a:ea typeface="KBScaredStraight" panose="02000603000000000000" pitchFamily="2" charset="0"/>
              </a:rPr>
              <a:t>Supreme Leader Kim Jong Un oversees an industrial site in North Korea.</a:t>
            </a:r>
            <a:endParaRPr lang="en-US" sz="3200" dirty="0">
              <a:latin typeface="KG First Time In Forever" panose="02000506000000020003" pitchFamily="2" charset="0"/>
              <a:ea typeface="KBScaredStraight" panose="02000603000000000000" pitchFamily="2" charset="0"/>
            </a:endParaRPr>
          </a:p>
        </p:txBody>
      </p:sp>
      <p:pic>
        <p:nvPicPr>
          <p:cNvPr id="6146" name="Picture 2" descr="North Korea's economy suffers worst contraction for 20 years | Financial  Times">
            <a:extLst>
              <a:ext uri="{FF2B5EF4-FFF2-40B4-BE49-F238E27FC236}">
                <a16:creationId xmlns:a16="http://schemas.microsoft.com/office/drawing/2014/main" id="{5A150B88-2A9E-4C26-AA29-B40D88EDA6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59" y="1783460"/>
            <a:ext cx="9326880" cy="52463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38400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FB36574-61E6-45F4-B2C8-2AB26EE862FF}"/>
              </a:ext>
            </a:extLst>
          </p:cNvPr>
          <p:cNvSpPr/>
          <p:nvPr/>
        </p:nvSpPr>
        <p:spPr>
          <a:xfrm>
            <a:off x="-1" y="0"/>
            <a:ext cx="10058399" cy="77724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62" dirty="0"/>
          </a:p>
        </p:txBody>
      </p:sp>
      <p:sp>
        <p:nvSpPr>
          <p:cNvPr id="7" name="Oval 6"/>
          <p:cNvSpPr/>
          <p:nvPr/>
        </p:nvSpPr>
        <p:spPr>
          <a:xfrm>
            <a:off x="1487110" y="230115"/>
            <a:ext cx="7315200" cy="7315200"/>
          </a:xfrm>
          <a:custGeom>
            <a:avLst/>
            <a:gdLst>
              <a:gd name="connsiteX0" fmla="*/ 0 w 7315200"/>
              <a:gd name="connsiteY0" fmla="*/ 3657600 h 7315200"/>
              <a:gd name="connsiteX1" fmla="*/ 3657600 w 7315200"/>
              <a:gd name="connsiteY1" fmla="*/ 0 h 7315200"/>
              <a:gd name="connsiteX2" fmla="*/ 7315200 w 7315200"/>
              <a:gd name="connsiteY2" fmla="*/ 3657600 h 7315200"/>
              <a:gd name="connsiteX3" fmla="*/ 3657600 w 7315200"/>
              <a:gd name="connsiteY3" fmla="*/ 7315200 h 7315200"/>
              <a:gd name="connsiteX4" fmla="*/ 0 w 7315200"/>
              <a:gd name="connsiteY4" fmla="*/ 3657600 h 7315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0" h="7315200" fill="none" extrusionOk="0">
                <a:moveTo>
                  <a:pt x="0" y="3657600"/>
                </a:moveTo>
                <a:cubicBezTo>
                  <a:pt x="192857" y="1905272"/>
                  <a:pt x="1723787" y="-66"/>
                  <a:pt x="3657600" y="0"/>
                </a:cubicBezTo>
                <a:cubicBezTo>
                  <a:pt x="5447481" y="-84192"/>
                  <a:pt x="7309024" y="1733161"/>
                  <a:pt x="7315200" y="3657600"/>
                </a:cubicBezTo>
                <a:cubicBezTo>
                  <a:pt x="7376431" y="5761574"/>
                  <a:pt x="5753893" y="7333164"/>
                  <a:pt x="3657600" y="7315200"/>
                </a:cubicBezTo>
                <a:cubicBezTo>
                  <a:pt x="1747522" y="7422820"/>
                  <a:pt x="-359518" y="5777328"/>
                  <a:pt x="0" y="3657600"/>
                </a:cubicBezTo>
                <a:close/>
              </a:path>
              <a:path w="7315200" h="7315200" stroke="0" extrusionOk="0">
                <a:moveTo>
                  <a:pt x="0" y="3657600"/>
                </a:moveTo>
                <a:cubicBezTo>
                  <a:pt x="-238610" y="1798340"/>
                  <a:pt x="1686409" y="-36124"/>
                  <a:pt x="3657600" y="0"/>
                </a:cubicBezTo>
                <a:cubicBezTo>
                  <a:pt x="5479223" y="-199351"/>
                  <a:pt x="7210858" y="1707698"/>
                  <a:pt x="7315200" y="3657600"/>
                </a:cubicBezTo>
                <a:cubicBezTo>
                  <a:pt x="6917958" y="5723406"/>
                  <a:pt x="5756673" y="7131570"/>
                  <a:pt x="3657600" y="7315200"/>
                </a:cubicBezTo>
                <a:cubicBezTo>
                  <a:pt x="1718359" y="7323418"/>
                  <a:pt x="-31766" y="5610564"/>
                  <a:pt x="0" y="3657600"/>
                </a:cubicBezTo>
                <a:close/>
              </a:path>
            </a:pathLst>
          </a:custGeom>
          <a:solidFill>
            <a:srgbClr val="996699"/>
          </a:solidFill>
          <a:ln w="57150">
            <a:solidFill>
              <a:schemeClr val="tx1"/>
            </a:solidFill>
            <a:extLst>
              <a:ext uri="{C807C97D-BFC1-408E-A445-0C87EB9F89A2}">
                <ask:lineSketchStyleProps xmlns:ask="http://schemas.microsoft.com/office/drawing/2018/sketchyshapes" sd="2665953337">
                  <a:prstGeom prst="ellipse">
                    <a:avLst/>
                  </a:prstGeom>
                  <ask:type>
                    <ask:lineSketchCurved/>
                  </ask:type>
                </ask:lineSketchStyleProps>
              </a:ext>
            </a:extLs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2" name="Oval 1"/>
          <p:cNvSpPr/>
          <p:nvPr/>
        </p:nvSpPr>
        <p:spPr>
          <a:xfrm>
            <a:off x="1624269" y="457200"/>
            <a:ext cx="7040880" cy="6858000"/>
          </a:xfrm>
          <a:custGeom>
            <a:avLst/>
            <a:gdLst>
              <a:gd name="connsiteX0" fmla="*/ 0 w 7040880"/>
              <a:gd name="connsiteY0" fmla="*/ 3429000 h 6858000"/>
              <a:gd name="connsiteX1" fmla="*/ 3520440 w 7040880"/>
              <a:gd name="connsiteY1" fmla="*/ 0 h 6858000"/>
              <a:gd name="connsiteX2" fmla="*/ 7040880 w 7040880"/>
              <a:gd name="connsiteY2" fmla="*/ 3429000 h 6858000"/>
              <a:gd name="connsiteX3" fmla="*/ 3520440 w 7040880"/>
              <a:gd name="connsiteY3" fmla="*/ 6858000 h 6858000"/>
              <a:gd name="connsiteX4" fmla="*/ 0 w 7040880"/>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0880" h="6858000" fill="none" extrusionOk="0">
                <a:moveTo>
                  <a:pt x="0" y="3429000"/>
                </a:moveTo>
                <a:cubicBezTo>
                  <a:pt x="-28699" y="1654069"/>
                  <a:pt x="1428033" y="140314"/>
                  <a:pt x="3520440" y="0"/>
                </a:cubicBezTo>
                <a:cubicBezTo>
                  <a:pt x="5298647" y="-38943"/>
                  <a:pt x="7279437" y="1627129"/>
                  <a:pt x="7040880" y="3429000"/>
                </a:cubicBezTo>
                <a:cubicBezTo>
                  <a:pt x="6796232" y="5128871"/>
                  <a:pt x="5624202" y="6933616"/>
                  <a:pt x="3520440" y="6858000"/>
                </a:cubicBezTo>
                <a:cubicBezTo>
                  <a:pt x="1545549" y="6774721"/>
                  <a:pt x="-29246" y="5321754"/>
                  <a:pt x="0" y="3429000"/>
                </a:cubicBezTo>
                <a:close/>
              </a:path>
              <a:path w="7040880" h="6858000" stroke="0" extrusionOk="0">
                <a:moveTo>
                  <a:pt x="0" y="3429000"/>
                </a:moveTo>
                <a:cubicBezTo>
                  <a:pt x="134826" y="1569985"/>
                  <a:pt x="1335584" y="89858"/>
                  <a:pt x="3520440" y="0"/>
                </a:cubicBezTo>
                <a:cubicBezTo>
                  <a:pt x="5407825" y="-30095"/>
                  <a:pt x="7230189" y="1722262"/>
                  <a:pt x="7040880" y="3429000"/>
                </a:cubicBezTo>
                <a:cubicBezTo>
                  <a:pt x="7079829" y="5372374"/>
                  <a:pt x="5541339" y="6879819"/>
                  <a:pt x="3520440" y="6858000"/>
                </a:cubicBezTo>
                <a:cubicBezTo>
                  <a:pt x="1599184" y="6613983"/>
                  <a:pt x="93083" y="5401731"/>
                  <a:pt x="0" y="3429000"/>
                </a:cubicBezTo>
                <a:close/>
              </a:path>
            </a:pathLst>
          </a:custGeom>
          <a:solidFill>
            <a:schemeClr val="bg1"/>
          </a:solidFill>
          <a:ln w="76200">
            <a:solidFill>
              <a:schemeClr val="tx1"/>
            </a:solidFill>
            <a:extLst>
              <a:ext uri="{C807C97D-BFC1-408E-A445-0C87EB9F89A2}">
                <ask:lineSketchStyleProps xmlns:ask="http://schemas.microsoft.com/office/drawing/2018/sketchyshapes" sd="119812951">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solidFill>
                <a:srgbClr val="FF0000"/>
              </a:solidFill>
            </a:endParaRPr>
          </a:p>
        </p:txBody>
      </p:sp>
      <p:sp>
        <p:nvSpPr>
          <p:cNvPr id="11" name="TextBox 10">
            <a:extLst>
              <a:ext uri="{FF2B5EF4-FFF2-40B4-BE49-F238E27FC236}">
                <a16:creationId xmlns:a16="http://schemas.microsoft.com/office/drawing/2014/main" id="{AFEDD4BA-1ED9-4763-93CC-C9ADBB38059B}"/>
              </a:ext>
            </a:extLst>
          </p:cNvPr>
          <p:cNvSpPr txBox="1"/>
          <p:nvPr/>
        </p:nvSpPr>
        <p:spPr>
          <a:xfrm>
            <a:off x="0" y="7545315"/>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sp>
        <p:nvSpPr>
          <p:cNvPr id="8" name="Rectangle 7">
            <a:extLst>
              <a:ext uri="{FF2B5EF4-FFF2-40B4-BE49-F238E27FC236}">
                <a16:creationId xmlns:a16="http://schemas.microsoft.com/office/drawing/2014/main" id="{271B3F49-CA62-49A8-A8A4-E31AA2650699}"/>
              </a:ext>
            </a:extLst>
          </p:cNvPr>
          <p:cNvSpPr/>
          <p:nvPr/>
        </p:nvSpPr>
        <p:spPr>
          <a:xfrm>
            <a:off x="82819" y="2256512"/>
            <a:ext cx="10058400" cy="1845890"/>
          </a:xfrm>
          <a:prstGeom prst="rect">
            <a:avLst/>
          </a:prstGeom>
          <a:noFill/>
        </p:spPr>
        <p:txBody>
          <a:bodyPr wrap="square" lIns="75438" tIns="37719" rIns="75438" bIns="37719">
            <a:spAutoFit/>
          </a:bodyPr>
          <a:lstStyle/>
          <a:p>
            <a:pPr algn="ctr"/>
            <a:r>
              <a:rPr lang="en-US" sz="11500" dirty="0">
                <a:ln w="57150">
                  <a:solidFill>
                    <a:sysClr val="windowText" lastClr="000000"/>
                  </a:solidFill>
                  <a:prstDash val="solid"/>
                </a:ln>
                <a:solidFill>
                  <a:srgbClr val="0D95D4"/>
                </a:solidFill>
                <a:effectLst>
                  <a:glow rad="101600">
                    <a:srgbClr val="2E3192"/>
                  </a:glow>
                  <a:outerShdw blurRad="38100" dist="22860" dir="5400000" algn="tl" rotWithShape="0">
                    <a:srgbClr val="000000">
                      <a:alpha val="30000"/>
                    </a:srgbClr>
                  </a:outerShdw>
                </a:effectLst>
                <a:latin typeface="KG One More Light BIG" panose="02000506000000020004" pitchFamily="2" charset="0"/>
              </a:rPr>
              <a:t>Human</a:t>
            </a:r>
            <a:endParaRPr lang="en-US" sz="8800" dirty="0">
              <a:ln w="57150">
                <a:solidFill>
                  <a:sysClr val="windowText" lastClr="000000"/>
                </a:solidFill>
                <a:prstDash val="solid"/>
              </a:ln>
              <a:solidFill>
                <a:srgbClr val="0D95D4"/>
              </a:solidFill>
              <a:effectLst>
                <a:glow rad="101600">
                  <a:srgbClr val="2E3192"/>
                </a:glow>
                <a:outerShdw blurRad="38100" dist="22860" dir="5400000" algn="tl" rotWithShape="0">
                  <a:srgbClr val="000000">
                    <a:alpha val="30000"/>
                  </a:srgbClr>
                </a:outerShdw>
              </a:effectLst>
              <a:latin typeface="KG One More Light BIG" panose="02000506000000020004" pitchFamily="2" charset="0"/>
            </a:endParaRPr>
          </a:p>
        </p:txBody>
      </p:sp>
      <p:sp>
        <p:nvSpPr>
          <p:cNvPr id="9" name="Rectangle 8">
            <a:extLst>
              <a:ext uri="{FF2B5EF4-FFF2-40B4-BE49-F238E27FC236}">
                <a16:creationId xmlns:a16="http://schemas.microsoft.com/office/drawing/2014/main" id="{8D7152F7-A90C-47AB-A813-EAA0E69846B4}"/>
              </a:ext>
            </a:extLst>
          </p:cNvPr>
          <p:cNvSpPr/>
          <p:nvPr/>
        </p:nvSpPr>
        <p:spPr>
          <a:xfrm>
            <a:off x="82819" y="3643289"/>
            <a:ext cx="10058400" cy="1845890"/>
          </a:xfrm>
          <a:prstGeom prst="rect">
            <a:avLst/>
          </a:prstGeom>
          <a:noFill/>
        </p:spPr>
        <p:txBody>
          <a:bodyPr wrap="square" lIns="75438" tIns="37719" rIns="75438" bIns="37719">
            <a:spAutoFit/>
          </a:bodyPr>
          <a:lstStyle/>
          <a:p>
            <a:pPr algn="ctr"/>
            <a:r>
              <a:rPr lang="en-US" sz="11500" dirty="0">
                <a:ln w="57150">
                  <a:solidFill>
                    <a:sysClr val="windowText" lastClr="000000"/>
                  </a:solidFill>
                  <a:prstDash val="solid"/>
                </a:ln>
                <a:solidFill>
                  <a:srgbClr val="0D95D4"/>
                </a:solidFill>
                <a:effectLst>
                  <a:glow rad="101600">
                    <a:srgbClr val="2E3192"/>
                  </a:glow>
                  <a:outerShdw blurRad="38100" dist="22860" dir="5400000" algn="tl" rotWithShape="0">
                    <a:srgbClr val="000000">
                      <a:alpha val="30000"/>
                    </a:srgbClr>
                  </a:outerShdw>
                </a:effectLst>
                <a:latin typeface="KG One More Light BIG" panose="02000506000000020004" pitchFamily="2" charset="0"/>
              </a:rPr>
              <a:t>Capital</a:t>
            </a:r>
            <a:endParaRPr lang="en-US" sz="8800" dirty="0">
              <a:ln w="57150">
                <a:solidFill>
                  <a:sysClr val="windowText" lastClr="000000"/>
                </a:solidFill>
                <a:prstDash val="solid"/>
              </a:ln>
              <a:solidFill>
                <a:srgbClr val="0D95D4"/>
              </a:solidFill>
              <a:effectLst>
                <a:glow rad="101600">
                  <a:srgbClr val="2E3192"/>
                </a:glow>
                <a:outerShdw blurRad="38100" dist="22860" dir="5400000" algn="tl" rotWithShape="0">
                  <a:srgbClr val="000000">
                    <a:alpha val="30000"/>
                  </a:srgbClr>
                </a:outerShdw>
              </a:effectLst>
              <a:latin typeface="KG One More Light BIG" panose="02000506000000020004" pitchFamily="2" charset="0"/>
            </a:endParaRPr>
          </a:p>
        </p:txBody>
      </p:sp>
    </p:spTree>
    <p:extLst>
      <p:ext uri="{BB962C8B-B14F-4D97-AF65-F5344CB8AC3E}">
        <p14:creationId xmlns:p14="http://schemas.microsoft.com/office/powerpoint/2010/main" val="40968873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936DC4B-9439-4B97-940D-601671FDE3E3}"/>
              </a:ext>
            </a:extLst>
          </p:cNvPr>
          <p:cNvSpPr/>
          <p:nvPr/>
        </p:nvSpPr>
        <p:spPr>
          <a:xfrm>
            <a:off x="-1" y="0"/>
            <a:ext cx="10058399" cy="77724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62" dirty="0"/>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6" name="Rectangle 5">
            <a:extLst>
              <a:ext uri="{FF2B5EF4-FFF2-40B4-BE49-F238E27FC236}">
                <a16:creationId xmlns:a16="http://schemas.microsoft.com/office/drawing/2014/main" id="{AC31EE33-D5DD-4DF6-A573-44F5699DD42F}"/>
              </a:ext>
            </a:extLst>
          </p:cNvPr>
          <p:cNvSpPr/>
          <p:nvPr/>
        </p:nvSpPr>
        <p:spPr>
          <a:xfrm>
            <a:off x="636916" y="0"/>
            <a:ext cx="8961120" cy="7772400"/>
          </a:xfrm>
          <a:prstGeom prst="rect">
            <a:avLst/>
          </a:prstGeom>
          <a:solidFill>
            <a:srgbClr val="996699"/>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5" name="Rectangle 4"/>
          <p:cNvSpPr/>
          <p:nvPr/>
        </p:nvSpPr>
        <p:spPr>
          <a:xfrm>
            <a:off x="754381" y="0"/>
            <a:ext cx="8715989" cy="7772400"/>
          </a:xfrm>
          <a:prstGeom prst="rect">
            <a:avLst/>
          </a:prstGeom>
          <a:solidFill>
            <a:schemeClr val="bg1"/>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8" name="TextBox 7"/>
          <p:cNvSpPr txBox="1"/>
          <p:nvPr/>
        </p:nvSpPr>
        <p:spPr>
          <a:xfrm>
            <a:off x="754380" y="1735407"/>
            <a:ext cx="8715990" cy="7171194"/>
          </a:xfrm>
          <a:prstGeom prst="rect">
            <a:avLst/>
          </a:prstGeom>
          <a:noFill/>
        </p:spPr>
        <p:txBody>
          <a:bodyPr wrap="square" rtlCol="0">
            <a:spAutoFit/>
          </a:bodyPr>
          <a:lstStyle/>
          <a:p>
            <a:pPr marL="461406" indent="-461406">
              <a:buFont typeface="Arial" panose="020B0604020202020204" pitchFamily="34" charset="0"/>
              <a:buChar char="•"/>
            </a:pPr>
            <a:r>
              <a:rPr lang="en-US" sz="2900" dirty="0">
                <a:latin typeface="KG First Time In Forever" panose="02000506000000020003" pitchFamily="2" charset="0"/>
                <a:ea typeface="KBScaredStraight" panose="02000603000000000000" pitchFamily="2" charset="0"/>
              </a:rPr>
              <a:t>Some of a country’s most important resources are its people.</a:t>
            </a:r>
          </a:p>
          <a:p>
            <a:pPr marL="461406" indent="-461406">
              <a:buFont typeface="Arial" panose="020B0604020202020204" pitchFamily="34" charset="0"/>
              <a:buChar char="•"/>
            </a:pPr>
            <a:endParaRPr lang="en-US" sz="2900" dirty="0">
              <a:latin typeface="KG First Time In Forever" panose="02000506000000020003" pitchFamily="2" charset="0"/>
              <a:ea typeface="KBScaredStraight" panose="02000603000000000000" pitchFamily="2" charset="0"/>
            </a:endParaRPr>
          </a:p>
          <a:p>
            <a:pPr marL="461406" indent="-461406">
              <a:buFont typeface="Arial" panose="020B0604020202020204" pitchFamily="34" charset="0"/>
              <a:buChar char="•"/>
            </a:pPr>
            <a:r>
              <a:rPr lang="en-US" sz="2900" dirty="0">
                <a:latin typeface="KG First Time In Forever" panose="02000506000000020003" pitchFamily="2" charset="0"/>
                <a:ea typeface="KBScaredStraight" panose="02000603000000000000" pitchFamily="2" charset="0"/>
              </a:rPr>
              <a:t>Countries need skilled workers to fill jobs within the economy.</a:t>
            </a:r>
          </a:p>
          <a:p>
            <a:pPr marL="461406" indent="-461406">
              <a:buFont typeface="Arial" panose="020B0604020202020204" pitchFamily="34" charset="0"/>
              <a:buChar char="•"/>
            </a:pPr>
            <a:endParaRPr lang="en-US" sz="2900" dirty="0">
              <a:latin typeface="KG First Time In Forever" panose="02000506000000020003" pitchFamily="2" charset="0"/>
              <a:ea typeface="KBScaredStraight" panose="02000603000000000000" pitchFamily="2" charset="0"/>
            </a:endParaRPr>
          </a:p>
          <a:p>
            <a:pPr marL="461406" indent="-461406">
              <a:buFont typeface="Arial" panose="020B0604020202020204" pitchFamily="34" charset="0"/>
              <a:buChar char="•"/>
            </a:pPr>
            <a:r>
              <a:rPr lang="en-US" sz="2900" dirty="0">
                <a:latin typeface="KG First Time In Forever" panose="02000506000000020003" pitchFamily="2" charset="0"/>
                <a:ea typeface="KBScaredStraight" panose="02000603000000000000" pitchFamily="2" charset="0"/>
              </a:rPr>
              <a:t>It takes different kinds of human capital to make different kinds of goods and services.</a:t>
            </a:r>
          </a:p>
          <a:p>
            <a:pPr marL="461406" indent="-461406">
              <a:buFont typeface="Arial" panose="020B0604020202020204" pitchFamily="34" charset="0"/>
              <a:buChar char="•"/>
            </a:pPr>
            <a:endParaRPr lang="en-US" sz="2900" dirty="0">
              <a:latin typeface="KG First Time In Forever" panose="02000506000000020003" pitchFamily="2" charset="0"/>
              <a:ea typeface="KBScaredStraight" panose="02000603000000000000" pitchFamily="2" charset="0"/>
            </a:endParaRPr>
          </a:p>
          <a:p>
            <a:pPr marL="461406" indent="-461406">
              <a:buFont typeface="Arial" panose="020B0604020202020204" pitchFamily="34" charset="0"/>
              <a:buChar char="•"/>
            </a:pPr>
            <a:r>
              <a:rPr lang="en-US" sz="2900" dirty="0">
                <a:latin typeface="KG First Time In Forever" panose="02000506000000020003" pitchFamily="2" charset="0"/>
                <a:ea typeface="KBScaredStraight" panose="02000603000000000000" pitchFamily="2" charset="0"/>
              </a:rPr>
              <a:t>For example, doctors, teachers, and factory workers all have a different set of skills and they each help to produce different goods or services.</a:t>
            </a: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p:txBody>
      </p:sp>
      <p:sp>
        <p:nvSpPr>
          <p:cNvPr id="12" name="Rectangle 11">
            <a:extLst>
              <a:ext uri="{FF2B5EF4-FFF2-40B4-BE49-F238E27FC236}">
                <a16:creationId xmlns:a16="http://schemas.microsoft.com/office/drawing/2014/main" id="{CC395762-E676-4022-B3EE-F69764BA6A74}"/>
              </a:ext>
            </a:extLst>
          </p:cNvPr>
          <p:cNvSpPr/>
          <p:nvPr/>
        </p:nvSpPr>
        <p:spPr>
          <a:xfrm>
            <a:off x="361835" y="0"/>
            <a:ext cx="9430916" cy="1692002"/>
          </a:xfrm>
          <a:prstGeom prst="rect">
            <a:avLst/>
          </a:prstGeom>
          <a:noFill/>
          <a:effectLst/>
        </p:spPr>
        <p:txBody>
          <a:bodyPr wrap="none" lIns="75438" tIns="37719" rIns="75438" bIns="37719">
            <a:spAutoFit/>
          </a:bodyPr>
          <a:lstStyle/>
          <a:p>
            <a:pPr algn="ctr"/>
            <a:r>
              <a:rPr lang="en-US" sz="10500" dirty="0">
                <a:ln w="57150">
                  <a:solidFill>
                    <a:sysClr val="windowText" lastClr="000000"/>
                  </a:solidFill>
                  <a:prstDash val="solid"/>
                </a:ln>
                <a:solidFill>
                  <a:srgbClr val="2E3192"/>
                </a:solidFill>
                <a:effectLst>
                  <a:glow rad="63500">
                    <a:srgbClr val="996699"/>
                  </a:glow>
                  <a:outerShdw blurRad="38100" dist="22860" dir="5400000" algn="tl" rotWithShape="0">
                    <a:srgbClr val="000000">
                      <a:alpha val="30000"/>
                    </a:srgbClr>
                  </a:outerShdw>
                </a:effectLst>
                <a:latin typeface="KG One More Light BIG" panose="02000506000000020004" pitchFamily="2" charset="0"/>
              </a:rPr>
              <a:t>Human Capital</a:t>
            </a:r>
            <a:endParaRPr lang="en-US" sz="9600" dirty="0">
              <a:ln w="57150">
                <a:solidFill>
                  <a:sysClr val="windowText" lastClr="000000"/>
                </a:solidFill>
                <a:prstDash val="solid"/>
              </a:ln>
              <a:solidFill>
                <a:srgbClr val="2E3192"/>
              </a:solidFill>
              <a:effectLst>
                <a:glow rad="63500">
                  <a:srgbClr val="996699"/>
                </a:glow>
                <a:outerShdw blurRad="38100" dist="22860" dir="5400000" algn="tl" rotWithShape="0">
                  <a:srgbClr val="000000">
                    <a:alpha val="30000"/>
                  </a:srgbClr>
                </a:outerShdw>
              </a:effectLst>
              <a:latin typeface="KG One More Light BIG" panose="02000506000000020004" pitchFamily="2" charset="0"/>
            </a:endParaRPr>
          </a:p>
        </p:txBody>
      </p:sp>
      <p:sp>
        <p:nvSpPr>
          <p:cNvPr id="14" name="TextBox 13">
            <a:extLst>
              <a:ext uri="{FF2B5EF4-FFF2-40B4-BE49-F238E27FC236}">
                <a16:creationId xmlns:a16="http://schemas.microsoft.com/office/drawing/2014/main" id="{6218BFFA-F60A-43DC-99A9-673CBEB9E940}"/>
              </a:ext>
            </a:extLst>
          </p:cNvPr>
          <p:cNvSpPr txBox="1"/>
          <p:nvPr/>
        </p:nvSpPr>
        <p:spPr>
          <a:xfrm>
            <a:off x="754380" y="7545490"/>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spTree>
    <p:extLst>
      <p:ext uri="{BB962C8B-B14F-4D97-AF65-F5344CB8AC3E}">
        <p14:creationId xmlns:p14="http://schemas.microsoft.com/office/powerpoint/2010/main" val="5339329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AFB69B-7E01-4CDC-869C-36A608127EAC}"/>
              </a:ext>
            </a:extLst>
          </p:cNvPr>
          <p:cNvSpPr/>
          <p:nvPr/>
        </p:nvSpPr>
        <p:spPr>
          <a:xfrm>
            <a:off x="0" y="-15525"/>
            <a:ext cx="10058400" cy="7787925"/>
          </a:xfrm>
          <a:prstGeom prst="rect">
            <a:avLst/>
          </a:prstGeom>
          <a:solidFill>
            <a:srgbClr val="9966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ln>
                <a:solidFill>
                  <a:schemeClr val="bg1"/>
                </a:solidFill>
              </a:ln>
            </a:endParaRPr>
          </a:p>
        </p:txBody>
      </p:sp>
      <p:sp>
        <p:nvSpPr>
          <p:cNvPr id="10" name="TextBox 9">
            <a:extLst>
              <a:ext uri="{FF2B5EF4-FFF2-40B4-BE49-F238E27FC236}">
                <a16:creationId xmlns:a16="http://schemas.microsoft.com/office/drawing/2014/main" id="{3C3C0D21-994F-4B48-8B8A-A249FF3026B3}"/>
              </a:ext>
            </a:extLst>
          </p:cNvPr>
          <p:cNvSpPr txBox="1"/>
          <p:nvPr/>
        </p:nvSpPr>
        <p:spPr>
          <a:xfrm>
            <a:off x="0" y="7557642"/>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pic>
        <p:nvPicPr>
          <p:cNvPr id="5" name="Picture 4" descr="A group of people standing next to a window&#10;&#10;Description automatically generated">
            <a:extLst>
              <a:ext uri="{FF2B5EF4-FFF2-40B4-BE49-F238E27FC236}">
                <a16:creationId xmlns:a16="http://schemas.microsoft.com/office/drawing/2014/main" id="{32F3B035-EEA7-4776-B095-4F5201A10E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725" y="777468"/>
            <a:ext cx="9358950" cy="6217463"/>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896893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87B3098-EB7B-4025-AE0A-89BBFB21AFFD}"/>
              </a:ext>
            </a:extLst>
          </p:cNvPr>
          <p:cNvSpPr/>
          <p:nvPr/>
        </p:nvSpPr>
        <p:spPr>
          <a:xfrm>
            <a:off x="-1" y="0"/>
            <a:ext cx="10058399" cy="77724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62" dirty="0"/>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6" name="Rectangle 5">
            <a:extLst>
              <a:ext uri="{FF2B5EF4-FFF2-40B4-BE49-F238E27FC236}">
                <a16:creationId xmlns:a16="http://schemas.microsoft.com/office/drawing/2014/main" id="{AC31EE33-D5DD-4DF6-A573-44F5699DD42F}"/>
              </a:ext>
            </a:extLst>
          </p:cNvPr>
          <p:cNvSpPr/>
          <p:nvPr/>
        </p:nvSpPr>
        <p:spPr>
          <a:xfrm>
            <a:off x="636916" y="0"/>
            <a:ext cx="8961120" cy="7772400"/>
          </a:xfrm>
          <a:prstGeom prst="rect">
            <a:avLst/>
          </a:prstGeom>
          <a:solidFill>
            <a:srgbClr val="996699"/>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5" name="Rectangle 4"/>
          <p:cNvSpPr/>
          <p:nvPr/>
        </p:nvSpPr>
        <p:spPr>
          <a:xfrm>
            <a:off x="754381" y="0"/>
            <a:ext cx="8715989" cy="7772400"/>
          </a:xfrm>
          <a:prstGeom prst="rect">
            <a:avLst/>
          </a:prstGeom>
          <a:solidFill>
            <a:schemeClr val="bg1"/>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8" name="TextBox 7"/>
          <p:cNvSpPr txBox="1"/>
          <p:nvPr/>
        </p:nvSpPr>
        <p:spPr>
          <a:xfrm>
            <a:off x="754380" y="1735407"/>
            <a:ext cx="8715990" cy="7232749"/>
          </a:xfrm>
          <a:prstGeom prst="rect">
            <a:avLst/>
          </a:prstGeom>
          <a:noFill/>
        </p:spPr>
        <p:txBody>
          <a:bodyPr wrap="square" rtlCol="0">
            <a:spAutoFit/>
          </a:bodyPr>
          <a:lstStyle/>
          <a:p>
            <a:pPr marL="461406" indent="-461406">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Investments in human capital, such as education and professional training programs, are a great way for a country to improve its GDP.</a:t>
            </a:r>
          </a:p>
          <a:p>
            <a:pPr marL="461406" indent="-461406">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pPr marL="461406" indent="-461406">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In order to have long-lasting economic growth, a country must have a smart, highly-skilled workforce.</a:t>
            </a:r>
          </a:p>
          <a:p>
            <a:pPr marL="461406" indent="-461406">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pPr marL="461406" indent="-461406">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Education also improves a country’s standard of living.</a:t>
            </a: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p:txBody>
      </p:sp>
      <p:sp>
        <p:nvSpPr>
          <p:cNvPr id="12" name="Rectangle 11">
            <a:extLst>
              <a:ext uri="{FF2B5EF4-FFF2-40B4-BE49-F238E27FC236}">
                <a16:creationId xmlns:a16="http://schemas.microsoft.com/office/drawing/2014/main" id="{CC395762-E676-4022-B3EE-F69764BA6A74}"/>
              </a:ext>
            </a:extLst>
          </p:cNvPr>
          <p:cNvSpPr/>
          <p:nvPr/>
        </p:nvSpPr>
        <p:spPr>
          <a:xfrm>
            <a:off x="361835" y="0"/>
            <a:ext cx="9430916" cy="1692002"/>
          </a:xfrm>
          <a:prstGeom prst="rect">
            <a:avLst/>
          </a:prstGeom>
          <a:noFill/>
          <a:effectLst/>
        </p:spPr>
        <p:txBody>
          <a:bodyPr wrap="none" lIns="75438" tIns="37719" rIns="75438" bIns="37719">
            <a:spAutoFit/>
          </a:bodyPr>
          <a:lstStyle/>
          <a:p>
            <a:pPr algn="ctr"/>
            <a:r>
              <a:rPr lang="en-US" sz="10500" dirty="0">
                <a:ln w="57150">
                  <a:solidFill>
                    <a:sysClr val="windowText" lastClr="000000"/>
                  </a:solidFill>
                  <a:prstDash val="solid"/>
                </a:ln>
                <a:solidFill>
                  <a:srgbClr val="2E3192"/>
                </a:solidFill>
                <a:effectLst>
                  <a:glow rad="63500">
                    <a:srgbClr val="996699"/>
                  </a:glow>
                  <a:outerShdw blurRad="38100" dist="22860" dir="5400000" algn="tl" rotWithShape="0">
                    <a:srgbClr val="000000">
                      <a:alpha val="30000"/>
                    </a:srgbClr>
                  </a:outerShdw>
                </a:effectLst>
                <a:latin typeface="KG One More Light BIG" panose="02000506000000020004" pitchFamily="2" charset="0"/>
              </a:rPr>
              <a:t>Human Capital</a:t>
            </a:r>
            <a:endParaRPr lang="en-US" sz="9600" dirty="0">
              <a:ln w="57150">
                <a:solidFill>
                  <a:sysClr val="windowText" lastClr="000000"/>
                </a:solidFill>
                <a:prstDash val="solid"/>
              </a:ln>
              <a:solidFill>
                <a:srgbClr val="2E3192"/>
              </a:solidFill>
              <a:effectLst>
                <a:glow rad="63500">
                  <a:srgbClr val="996699"/>
                </a:glow>
                <a:outerShdw blurRad="38100" dist="22860" dir="5400000" algn="tl" rotWithShape="0">
                  <a:srgbClr val="000000">
                    <a:alpha val="30000"/>
                  </a:srgbClr>
                </a:outerShdw>
              </a:effectLst>
              <a:latin typeface="KG One More Light BIG" panose="02000506000000020004" pitchFamily="2" charset="0"/>
            </a:endParaRPr>
          </a:p>
        </p:txBody>
      </p:sp>
      <p:sp>
        <p:nvSpPr>
          <p:cNvPr id="14" name="TextBox 13">
            <a:extLst>
              <a:ext uri="{FF2B5EF4-FFF2-40B4-BE49-F238E27FC236}">
                <a16:creationId xmlns:a16="http://schemas.microsoft.com/office/drawing/2014/main" id="{6218BFFA-F60A-43DC-99A9-673CBEB9E940}"/>
              </a:ext>
            </a:extLst>
          </p:cNvPr>
          <p:cNvSpPr txBox="1"/>
          <p:nvPr/>
        </p:nvSpPr>
        <p:spPr>
          <a:xfrm>
            <a:off x="754380" y="7545490"/>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spTree>
    <p:extLst>
      <p:ext uri="{BB962C8B-B14F-4D97-AF65-F5344CB8AC3E}">
        <p14:creationId xmlns:p14="http://schemas.microsoft.com/office/powerpoint/2010/main" val="28267982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AFB69B-7E01-4CDC-869C-36A608127EAC}"/>
              </a:ext>
            </a:extLst>
          </p:cNvPr>
          <p:cNvSpPr/>
          <p:nvPr/>
        </p:nvSpPr>
        <p:spPr>
          <a:xfrm>
            <a:off x="0" y="-15525"/>
            <a:ext cx="10058400" cy="7787925"/>
          </a:xfrm>
          <a:prstGeom prst="rect">
            <a:avLst/>
          </a:prstGeom>
          <a:solidFill>
            <a:srgbClr val="9966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ln>
                <a:solidFill>
                  <a:schemeClr val="bg1"/>
                </a:solidFill>
              </a:ln>
            </a:endParaRPr>
          </a:p>
        </p:txBody>
      </p:sp>
      <p:sp>
        <p:nvSpPr>
          <p:cNvPr id="8" name="TextBox 7">
            <a:extLst>
              <a:ext uri="{FF2B5EF4-FFF2-40B4-BE49-F238E27FC236}">
                <a16:creationId xmlns:a16="http://schemas.microsoft.com/office/drawing/2014/main" id="{13E88796-74C6-4190-B317-1A81FEE7D604}"/>
              </a:ext>
            </a:extLst>
          </p:cNvPr>
          <p:cNvSpPr txBox="1"/>
          <p:nvPr/>
        </p:nvSpPr>
        <p:spPr>
          <a:xfrm>
            <a:off x="0" y="7557642"/>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pic>
        <p:nvPicPr>
          <p:cNvPr id="7170" name="Picture 2" descr="Robots &amp; Minecraft: What virtual graduation ceremonies look like in Japan">
            <a:extLst>
              <a:ext uri="{FF2B5EF4-FFF2-40B4-BE49-F238E27FC236}">
                <a16:creationId xmlns:a16="http://schemas.microsoft.com/office/drawing/2014/main" id="{42608445-9979-4CAF-BFFE-F5DB2C064E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 y="854132"/>
            <a:ext cx="8778240" cy="60641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97664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FB36574-61E6-45F4-B2C8-2AB26EE862FF}"/>
              </a:ext>
            </a:extLst>
          </p:cNvPr>
          <p:cNvSpPr/>
          <p:nvPr/>
        </p:nvSpPr>
        <p:spPr>
          <a:xfrm>
            <a:off x="-1" y="0"/>
            <a:ext cx="10058399" cy="77724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62" dirty="0"/>
          </a:p>
        </p:txBody>
      </p:sp>
      <p:sp>
        <p:nvSpPr>
          <p:cNvPr id="7" name="Oval 6"/>
          <p:cNvSpPr/>
          <p:nvPr/>
        </p:nvSpPr>
        <p:spPr>
          <a:xfrm>
            <a:off x="1487110" y="230115"/>
            <a:ext cx="7315200" cy="7315200"/>
          </a:xfrm>
          <a:custGeom>
            <a:avLst/>
            <a:gdLst>
              <a:gd name="connsiteX0" fmla="*/ 0 w 7315200"/>
              <a:gd name="connsiteY0" fmla="*/ 3657600 h 7315200"/>
              <a:gd name="connsiteX1" fmla="*/ 3657600 w 7315200"/>
              <a:gd name="connsiteY1" fmla="*/ 0 h 7315200"/>
              <a:gd name="connsiteX2" fmla="*/ 7315200 w 7315200"/>
              <a:gd name="connsiteY2" fmla="*/ 3657600 h 7315200"/>
              <a:gd name="connsiteX3" fmla="*/ 3657600 w 7315200"/>
              <a:gd name="connsiteY3" fmla="*/ 7315200 h 7315200"/>
              <a:gd name="connsiteX4" fmla="*/ 0 w 7315200"/>
              <a:gd name="connsiteY4" fmla="*/ 3657600 h 7315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0" h="7315200" fill="none" extrusionOk="0">
                <a:moveTo>
                  <a:pt x="0" y="3657600"/>
                </a:moveTo>
                <a:cubicBezTo>
                  <a:pt x="192857" y="1905272"/>
                  <a:pt x="1723787" y="-66"/>
                  <a:pt x="3657600" y="0"/>
                </a:cubicBezTo>
                <a:cubicBezTo>
                  <a:pt x="5447481" y="-84192"/>
                  <a:pt x="7309024" y="1733161"/>
                  <a:pt x="7315200" y="3657600"/>
                </a:cubicBezTo>
                <a:cubicBezTo>
                  <a:pt x="7376431" y="5761574"/>
                  <a:pt x="5753893" y="7333164"/>
                  <a:pt x="3657600" y="7315200"/>
                </a:cubicBezTo>
                <a:cubicBezTo>
                  <a:pt x="1747522" y="7422820"/>
                  <a:pt x="-359518" y="5777328"/>
                  <a:pt x="0" y="3657600"/>
                </a:cubicBezTo>
                <a:close/>
              </a:path>
              <a:path w="7315200" h="7315200" stroke="0" extrusionOk="0">
                <a:moveTo>
                  <a:pt x="0" y="3657600"/>
                </a:moveTo>
                <a:cubicBezTo>
                  <a:pt x="-238610" y="1798340"/>
                  <a:pt x="1686409" y="-36124"/>
                  <a:pt x="3657600" y="0"/>
                </a:cubicBezTo>
                <a:cubicBezTo>
                  <a:pt x="5479223" y="-199351"/>
                  <a:pt x="7210858" y="1707698"/>
                  <a:pt x="7315200" y="3657600"/>
                </a:cubicBezTo>
                <a:cubicBezTo>
                  <a:pt x="6917958" y="5723406"/>
                  <a:pt x="5756673" y="7131570"/>
                  <a:pt x="3657600" y="7315200"/>
                </a:cubicBezTo>
                <a:cubicBezTo>
                  <a:pt x="1718359" y="7323418"/>
                  <a:pt x="-31766" y="5610564"/>
                  <a:pt x="0" y="3657600"/>
                </a:cubicBezTo>
                <a:close/>
              </a:path>
            </a:pathLst>
          </a:custGeom>
          <a:solidFill>
            <a:srgbClr val="996699"/>
          </a:solidFill>
          <a:ln w="57150">
            <a:solidFill>
              <a:schemeClr val="tx1"/>
            </a:solidFill>
            <a:extLst>
              <a:ext uri="{C807C97D-BFC1-408E-A445-0C87EB9F89A2}">
                <ask:lineSketchStyleProps xmlns:ask="http://schemas.microsoft.com/office/drawing/2018/sketchyshapes" sd="2665953337">
                  <a:prstGeom prst="ellipse">
                    <a:avLst/>
                  </a:prstGeom>
                  <ask:type>
                    <ask:lineSketchCurved/>
                  </ask:type>
                </ask:lineSketchStyleProps>
              </a:ext>
            </a:extLs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2" name="Oval 1"/>
          <p:cNvSpPr/>
          <p:nvPr/>
        </p:nvSpPr>
        <p:spPr>
          <a:xfrm>
            <a:off x="1624269" y="457200"/>
            <a:ext cx="7040880" cy="6858000"/>
          </a:xfrm>
          <a:custGeom>
            <a:avLst/>
            <a:gdLst>
              <a:gd name="connsiteX0" fmla="*/ 0 w 7040880"/>
              <a:gd name="connsiteY0" fmla="*/ 3429000 h 6858000"/>
              <a:gd name="connsiteX1" fmla="*/ 3520440 w 7040880"/>
              <a:gd name="connsiteY1" fmla="*/ 0 h 6858000"/>
              <a:gd name="connsiteX2" fmla="*/ 7040880 w 7040880"/>
              <a:gd name="connsiteY2" fmla="*/ 3429000 h 6858000"/>
              <a:gd name="connsiteX3" fmla="*/ 3520440 w 7040880"/>
              <a:gd name="connsiteY3" fmla="*/ 6858000 h 6858000"/>
              <a:gd name="connsiteX4" fmla="*/ 0 w 7040880"/>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0880" h="6858000" fill="none" extrusionOk="0">
                <a:moveTo>
                  <a:pt x="0" y="3429000"/>
                </a:moveTo>
                <a:cubicBezTo>
                  <a:pt x="-28699" y="1654069"/>
                  <a:pt x="1428033" y="140314"/>
                  <a:pt x="3520440" y="0"/>
                </a:cubicBezTo>
                <a:cubicBezTo>
                  <a:pt x="5298647" y="-38943"/>
                  <a:pt x="7279437" y="1627129"/>
                  <a:pt x="7040880" y="3429000"/>
                </a:cubicBezTo>
                <a:cubicBezTo>
                  <a:pt x="6796232" y="5128871"/>
                  <a:pt x="5624202" y="6933616"/>
                  <a:pt x="3520440" y="6858000"/>
                </a:cubicBezTo>
                <a:cubicBezTo>
                  <a:pt x="1545549" y="6774721"/>
                  <a:pt x="-29246" y="5321754"/>
                  <a:pt x="0" y="3429000"/>
                </a:cubicBezTo>
                <a:close/>
              </a:path>
              <a:path w="7040880" h="6858000" stroke="0" extrusionOk="0">
                <a:moveTo>
                  <a:pt x="0" y="3429000"/>
                </a:moveTo>
                <a:cubicBezTo>
                  <a:pt x="134826" y="1569985"/>
                  <a:pt x="1335584" y="89858"/>
                  <a:pt x="3520440" y="0"/>
                </a:cubicBezTo>
                <a:cubicBezTo>
                  <a:pt x="5407825" y="-30095"/>
                  <a:pt x="7230189" y="1722262"/>
                  <a:pt x="7040880" y="3429000"/>
                </a:cubicBezTo>
                <a:cubicBezTo>
                  <a:pt x="7079829" y="5372374"/>
                  <a:pt x="5541339" y="6879819"/>
                  <a:pt x="3520440" y="6858000"/>
                </a:cubicBezTo>
                <a:cubicBezTo>
                  <a:pt x="1599184" y="6613983"/>
                  <a:pt x="93083" y="5401731"/>
                  <a:pt x="0" y="3429000"/>
                </a:cubicBezTo>
                <a:close/>
              </a:path>
            </a:pathLst>
          </a:custGeom>
          <a:solidFill>
            <a:schemeClr val="bg1"/>
          </a:solidFill>
          <a:ln w="76200">
            <a:solidFill>
              <a:schemeClr val="tx1"/>
            </a:solidFill>
            <a:extLst>
              <a:ext uri="{C807C97D-BFC1-408E-A445-0C87EB9F89A2}">
                <ask:lineSketchStyleProps xmlns:ask="http://schemas.microsoft.com/office/drawing/2018/sketchyshapes" sd="119812951">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solidFill>
                <a:srgbClr val="FF0000"/>
              </a:solidFill>
            </a:endParaRPr>
          </a:p>
        </p:txBody>
      </p:sp>
      <p:sp>
        <p:nvSpPr>
          <p:cNvPr id="11" name="TextBox 10">
            <a:extLst>
              <a:ext uri="{FF2B5EF4-FFF2-40B4-BE49-F238E27FC236}">
                <a16:creationId xmlns:a16="http://schemas.microsoft.com/office/drawing/2014/main" id="{AFEDD4BA-1ED9-4763-93CC-C9ADBB38059B}"/>
              </a:ext>
            </a:extLst>
          </p:cNvPr>
          <p:cNvSpPr txBox="1"/>
          <p:nvPr/>
        </p:nvSpPr>
        <p:spPr>
          <a:xfrm>
            <a:off x="0" y="7545315"/>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sp>
        <p:nvSpPr>
          <p:cNvPr id="8" name="Rectangle 7">
            <a:extLst>
              <a:ext uri="{FF2B5EF4-FFF2-40B4-BE49-F238E27FC236}">
                <a16:creationId xmlns:a16="http://schemas.microsoft.com/office/drawing/2014/main" id="{271B3F49-CA62-49A8-A8A4-E31AA2650699}"/>
              </a:ext>
            </a:extLst>
          </p:cNvPr>
          <p:cNvSpPr/>
          <p:nvPr/>
        </p:nvSpPr>
        <p:spPr>
          <a:xfrm>
            <a:off x="82819" y="1671296"/>
            <a:ext cx="10058400" cy="1845890"/>
          </a:xfrm>
          <a:prstGeom prst="rect">
            <a:avLst/>
          </a:prstGeom>
          <a:noFill/>
        </p:spPr>
        <p:txBody>
          <a:bodyPr wrap="square" lIns="75438" tIns="37719" rIns="75438" bIns="37719">
            <a:spAutoFit/>
          </a:bodyPr>
          <a:lstStyle/>
          <a:p>
            <a:pPr algn="ctr"/>
            <a:r>
              <a:rPr lang="en-US" sz="11500" dirty="0">
                <a:ln w="57150">
                  <a:solidFill>
                    <a:sysClr val="windowText" lastClr="000000"/>
                  </a:solidFill>
                  <a:prstDash val="solid"/>
                </a:ln>
                <a:solidFill>
                  <a:srgbClr val="0D95D4"/>
                </a:solidFill>
                <a:effectLst>
                  <a:glow rad="101600">
                    <a:srgbClr val="2E3192"/>
                  </a:glow>
                  <a:outerShdw blurRad="38100" dist="22860" dir="5400000" algn="tl" rotWithShape="0">
                    <a:srgbClr val="000000">
                      <a:alpha val="30000"/>
                    </a:srgbClr>
                  </a:outerShdw>
                </a:effectLst>
                <a:latin typeface="KG One More Light BIG" panose="02000506000000020004" pitchFamily="2" charset="0"/>
              </a:rPr>
              <a:t>Gross</a:t>
            </a:r>
            <a:endParaRPr lang="en-US" sz="8800" dirty="0">
              <a:ln w="57150">
                <a:solidFill>
                  <a:sysClr val="windowText" lastClr="000000"/>
                </a:solidFill>
                <a:prstDash val="solid"/>
              </a:ln>
              <a:solidFill>
                <a:srgbClr val="0D95D4"/>
              </a:solidFill>
              <a:effectLst>
                <a:glow rad="101600">
                  <a:srgbClr val="2E3192"/>
                </a:glow>
                <a:outerShdw blurRad="38100" dist="22860" dir="5400000" algn="tl" rotWithShape="0">
                  <a:srgbClr val="000000">
                    <a:alpha val="30000"/>
                  </a:srgbClr>
                </a:outerShdw>
              </a:effectLst>
              <a:latin typeface="KG One More Light BIG" panose="02000506000000020004" pitchFamily="2" charset="0"/>
            </a:endParaRPr>
          </a:p>
        </p:txBody>
      </p:sp>
      <p:sp>
        <p:nvSpPr>
          <p:cNvPr id="9" name="Rectangle 8">
            <a:extLst>
              <a:ext uri="{FF2B5EF4-FFF2-40B4-BE49-F238E27FC236}">
                <a16:creationId xmlns:a16="http://schemas.microsoft.com/office/drawing/2014/main" id="{8D7152F7-A90C-47AB-A813-EAA0E69846B4}"/>
              </a:ext>
            </a:extLst>
          </p:cNvPr>
          <p:cNvSpPr/>
          <p:nvPr/>
        </p:nvSpPr>
        <p:spPr>
          <a:xfrm>
            <a:off x="82819" y="3058073"/>
            <a:ext cx="10058400" cy="1845890"/>
          </a:xfrm>
          <a:prstGeom prst="rect">
            <a:avLst/>
          </a:prstGeom>
          <a:noFill/>
        </p:spPr>
        <p:txBody>
          <a:bodyPr wrap="square" lIns="75438" tIns="37719" rIns="75438" bIns="37719">
            <a:spAutoFit/>
          </a:bodyPr>
          <a:lstStyle/>
          <a:p>
            <a:pPr algn="ctr"/>
            <a:r>
              <a:rPr lang="en-US" sz="11500" dirty="0">
                <a:ln w="57150">
                  <a:solidFill>
                    <a:sysClr val="windowText" lastClr="000000"/>
                  </a:solidFill>
                  <a:prstDash val="solid"/>
                </a:ln>
                <a:solidFill>
                  <a:srgbClr val="0D95D4"/>
                </a:solidFill>
                <a:effectLst>
                  <a:glow rad="101600">
                    <a:srgbClr val="2E3192"/>
                  </a:glow>
                  <a:outerShdw blurRad="38100" dist="22860" dir="5400000" algn="tl" rotWithShape="0">
                    <a:srgbClr val="000000">
                      <a:alpha val="30000"/>
                    </a:srgbClr>
                  </a:outerShdw>
                </a:effectLst>
                <a:latin typeface="KG One More Light BIG" panose="02000506000000020004" pitchFamily="2" charset="0"/>
              </a:rPr>
              <a:t>Domestic</a:t>
            </a:r>
            <a:endParaRPr lang="en-US" sz="8800" dirty="0">
              <a:ln w="57150">
                <a:solidFill>
                  <a:sysClr val="windowText" lastClr="000000"/>
                </a:solidFill>
                <a:prstDash val="solid"/>
              </a:ln>
              <a:solidFill>
                <a:srgbClr val="0D95D4"/>
              </a:solidFill>
              <a:effectLst>
                <a:glow rad="101600">
                  <a:srgbClr val="2E3192"/>
                </a:glow>
                <a:outerShdw blurRad="38100" dist="22860" dir="5400000" algn="tl" rotWithShape="0">
                  <a:srgbClr val="000000">
                    <a:alpha val="30000"/>
                  </a:srgbClr>
                </a:outerShdw>
              </a:effectLst>
              <a:latin typeface="KG One More Light BIG" panose="02000506000000020004" pitchFamily="2" charset="0"/>
            </a:endParaRPr>
          </a:p>
        </p:txBody>
      </p:sp>
      <p:sp>
        <p:nvSpPr>
          <p:cNvPr id="10" name="Rectangle 9">
            <a:extLst>
              <a:ext uri="{FF2B5EF4-FFF2-40B4-BE49-F238E27FC236}">
                <a16:creationId xmlns:a16="http://schemas.microsoft.com/office/drawing/2014/main" id="{E7A24B43-8D87-46E0-AE69-21DE0BC6CBA2}"/>
              </a:ext>
            </a:extLst>
          </p:cNvPr>
          <p:cNvSpPr/>
          <p:nvPr/>
        </p:nvSpPr>
        <p:spPr>
          <a:xfrm>
            <a:off x="115509" y="4444849"/>
            <a:ext cx="10058400" cy="1845890"/>
          </a:xfrm>
          <a:prstGeom prst="rect">
            <a:avLst/>
          </a:prstGeom>
          <a:noFill/>
        </p:spPr>
        <p:txBody>
          <a:bodyPr wrap="square" lIns="75438" tIns="37719" rIns="75438" bIns="37719">
            <a:spAutoFit/>
          </a:bodyPr>
          <a:lstStyle/>
          <a:p>
            <a:pPr algn="ctr"/>
            <a:r>
              <a:rPr lang="en-US" sz="11500" dirty="0">
                <a:ln w="57150">
                  <a:solidFill>
                    <a:sysClr val="windowText" lastClr="000000"/>
                  </a:solidFill>
                  <a:prstDash val="solid"/>
                </a:ln>
                <a:solidFill>
                  <a:srgbClr val="0D95D4"/>
                </a:solidFill>
                <a:effectLst>
                  <a:glow rad="101600">
                    <a:srgbClr val="2E3192"/>
                  </a:glow>
                  <a:outerShdw blurRad="38100" dist="22860" dir="5400000" algn="tl" rotWithShape="0">
                    <a:srgbClr val="000000">
                      <a:alpha val="30000"/>
                    </a:srgbClr>
                  </a:outerShdw>
                </a:effectLst>
                <a:latin typeface="KG One More Light BIG" panose="02000506000000020004" pitchFamily="2" charset="0"/>
              </a:rPr>
              <a:t>Product</a:t>
            </a:r>
            <a:endParaRPr lang="en-US" sz="8800" dirty="0">
              <a:ln w="57150">
                <a:solidFill>
                  <a:sysClr val="windowText" lastClr="000000"/>
                </a:solidFill>
                <a:prstDash val="solid"/>
              </a:ln>
              <a:solidFill>
                <a:srgbClr val="0D95D4"/>
              </a:solidFill>
              <a:effectLst>
                <a:glow rad="101600">
                  <a:srgbClr val="2E3192"/>
                </a:glow>
                <a:outerShdw blurRad="38100" dist="22860" dir="5400000" algn="tl" rotWithShape="0">
                  <a:srgbClr val="000000">
                    <a:alpha val="30000"/>
                  </a:srgbClr>
                </a:outerShdw>
              </a:effectLst>
              <a:latin typeface="KG One More Light BIG" panose="02000506000000020004" pitchFamily="2" charset="0"/>
            </a:endParaRPr>
          </a:p>
        </p:txBody>
      </p:sp>
    </p:spTree>
    <p:extLst>
      <p:ext uri="{BB962C8B-B14F-4D97-AF65-F5344CB8AC3E}">
        <p14:creationId xmlns:p14="http://schemas.microsoft.com/office/powerpoint/2010/main" val="36908828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DAC27A4-17B8-4FFE-ACA4-D8EE8DE458F2}"/>
              </a:ext>
            </a:extLst>
          </p:cNvPr>
          <p:cNvSpPr/>
          <p:nvPr/>
        </p:nvSpPr>
        <p:spPr>
          <a:xfrm>
            <a:off x="-1" y="0"/>
            <a:ext cx="10058399" cy="77724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62" dirty="0"/>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6" name="Rectangle 5">
            <a:extLst>
              <a:ext uri="{FF2B5EF4-FFF2-40B4-BE49-F238E27FC236}">
                <a16:creationId xmlns:a16="http://schemas.microsoft.com/office/drawing/2014/main" id="{AC31EE33-D5DD-4DF6-A573-44F5699DD42F}"/>
              </a:ext>
            </a:extLst>
          </p:cNvPr>
          <p:cNvSpPr/>
          <p:nvPr/>
        </p:nvSpPr>
        <p:spPr>
          <a:xfrm>
            <a:off x="636916" y="0"/>
            <a:ext cx="8961120" cy="7772400"/>
          </a:xfrm>
          <a:prstGeom prst="rect">
            <a:avLst/>
          </a:prstGeom>
          <a:solidFill>
            <a:srgbClr val="996699"/>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5" name="Rectangle 4"/>
          <p:cNvSpPr/>
          <p:nvPr/>
        </p:nvSpPr>
        <p:spPr>
          <a:xfrm>
            <a:off x="754381" y="0"/>
            <a:ext cx="8715989" cy="7772400"/>
          </a:xfrm>
          <a:prstGeom prst="rect">
            <a:avLst/>
          </a:prstGeom>
          <a:solidFill>
            <a:schemeClr val="bg1"/>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8" name="TextBox 7"/>
          <p:cNvSpPr txBox="1"/>
          <p:nvPr/>
        </p:nvSpPr>
        <p:spPr>
          <a:xfrm>
            <a:off x="871845" y="1688551"/>
            <a:ext cx="8715990" cy="7355860"/>
          </a:xfrm>
          <a:prstGeom prst="rect">
            <a:avLst/>
          </a:prstGeom>
          <a:noFill/>
        </p:spPr>
        <p:txBody>
          <a:bodyPr wrap="square" rtlCol="0">
            <a:spAutoFit/>
          </a:bodyPr>
          <a:lstStyle/>
          <a:p>
            <a:pPr marL="457200" indent="-457200">
              <a:buFont typeface="Arial" panose="020B0604020202020204" pitchFamily="34" charset="0"/>
              <a:buChar char="•"/>
            </a:pPr>
            <a:r>
              <a:rPr lang="en-US" sz="3000" dirty="0">
                <a:latin typeface="KG First Time In Forever" panose="02000506000000020003" pitchFamily="2" charset="0"/>
                <a:ea typeface="KBScaredStraight" panose="02000603000000000000" pitchFamily="2" charset="0"/>
              </a:rPr>
              <a:t>SE Asian countries generally invest less of their budgets in K-12 education than other developed countries.</a:t>
            </a:r>
          </a:p>
          <a:p>
            <a:pPr marL="914400" lvl="1" indent="-457200">
              <a:buFont typeface="Arial" panose="020B0604020202020204" pitchFamily="34" charset="0"/>
              <a:buChar char="•"/>
            </a:pPr>
            <a:r>
              <a:rPr lang="en-US" sz="3000" dirty="0">
                <a:latin typeface="KG First Time In Forever" panose="02000506000000020003" pitchFamily="2" charset="0"/>
                <a:ea typeface="KBScaredStraight" panose="02000603000000000000" pitchFamily="2" charset="0"/>
              </a:rPr>
              <a:t>The world average is 6% and Japan invests 3.2%</a:t>
            </a:r>
          </a:p>
          <a:p>
            <a:pPr marL="457200" indent="-457200">
              <a:buFont typeface="Arial" panose="020B0604020202020204" pitchFamily="34" charset="0"/>
              <a:buChar char="•"/>
            </a:pPr>
            <a:endParaRPr lang="en-US" sz="30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r>
              <a:rPr lang="en-US" sz="3000" dirty="0">
                <a:latin typeface="KG First Time In Forever" panose="02000506000000020003" pitchFamily="2" charset="0"/>
                <a:ea typeface="KBScaredStraight" panose="02000603000000000000" pitchFamily="2" charset="0"/>
              </a:rPr>
              <a:t>Enrollment numbers in secondary schools have fallen across the region. </a:t>
            </a:r>
          </a:p>
          <a:p>
            <a:pPr marL="457200" indent="-457200">
              <a:buFont typeface="Arial" panose="020B0604020202020204" pitchFamily="34" charset="0"/>
              <a:buChar char="•"/>
            </a:pPr>
            <a:endParaRPr lang="en-US" sz="30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r>
              <a:rPr lang="en-US" sz="3000" dirty="0">
                <a:latin typeface="KG First Time In Forever" panose="02000506000000020003" pitchFamily="2" charset="0"/>
                <a:ea typeface="KBScaredStraight" panose="02000603000000000000" pitchFamily="2" charset="0"/>
              </a:rPr>
              <a:t>In response, many SE Asian countries have ramped up their investment in colleges and universities to keep up economically.</a:t>
            </a: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p:txBody>
      </p:sp>
      <p:sp>
        <p:nvSpPr>
          <p:cNvPr id="12" name="Rectangle 11">
            <a:extLst>
              <a:ext uri="{FF2B5EF4-FFF2-40B4-BE49-F238E27FC236}">
                <a16:creationId xmlns:a16="http://schemas.microsoft.com/office/drawing/2014/main" id="{CC395762-E676-4022-B3EE-F69764BA6A74}"/>
              </a:ext>
            </a:extLst>
          </p:cNvPr>
          <p:cNvSpPr/>
          <p:nvPr/>
        </p:nvSpPr>
        <p:spPr>
          <a:xfrm>
            <a:off x="2206033" y="0"/>
            <a:ext cx="5742534" cy="2015167"/>
          </a:xfrm>
          <a:prstGeom prst="rect">
            <a:avLst/>
          </a:prstGeom>
          <a:noFill/>
          <a:effectLst/>
        </p:spPr>
        <p:txBody>
          <a:bodyPr wrap="none" lIns="75438" tIns="37719" rIns="75438" bIns="37719">
            <a:spAutoFit/>
          </a:bodyPr>
          <a:lstStyle/>
          <a:p>
            <a:pPr algn="ctr"/>
            <a:r>
              <a:rPr lang="en-US" sz="12600" dirty="0">
                <a:ln w="57150">
                  <a:solidFill>
                    <a:sysClr val="windowText" lastClr="000000"/>
                  </a:solidFill>
                  <a:prstDash val="solid"/>
                </a:ln>
                <a:solidFill>
                  <a:srgbClr val="2E3192"/>
                </a:solidFill>
                <a:effectLst>
                  <a:glow rad="63500">
                    <a:srgbClr val="996699"/>
                  </a:glow>
                  <a:outerShdw blurRad="38100" dist="22860" dir="5400000" algn="tl" rotWithShape="0">
                    <a:srgbClr val="000000">
                      <a:alpha val="30000"/>
                    </a:srgbClr>
                  </a:outerShdw>
                </a:effectLst>
                <a:latin typeface="KG One More Light BIG" panose="02000506000000020004" pitchFamily="2" charset="0"/>
              </a:rPr>
              <a:t>SE Asia</a:t>
            </a:r>
          </a:p>
        </p:txBody>
      </p:sp>
      <p:sp>
        <p:nvSpPr>
          <p:cNvPr id="14" name="TextBox 13">
            <a:extLst>
              <a:ext uri="{FF2B5EF4-FFF2-40B4-BE49-F238E27FC236}">
                <a16:creationId xmlns:a16="http://schemas.microsoft.com/office/drawing/2014/main" id="{6218BFFA-F60A-43DC-99A9-673CBEB9E940}"/>
              </a:ext>
            </a:extLst>
          </p:cNvPr>
          <p:cNvSpPr txBox="1"/>
          <p:nvPr/>
        </p:nvSpPr>
        <p:spPr>
          <a:xfrm>
            <a:off x="754380" y="7545490"/>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spTree>
    <p:extLst>
      <p:ext uri="{BB962C8B-B14F-4D97-AF65-F5344CB8AC3E}">
        <p14:creationId xmlns:p14="http://schemas.microsoft.com/office/powerpoint/2010/main" val="15143836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AFB69B-7E01-4CDC-869C-36A608127EAC}"/>
              </a:ext>
            </a:extLst>
          </p:cNvPr>
          <p:cNvSpPr/>
          <p:nvPr/>
        </p:nvSpPr>
        <p:spPr>
          <a:xfrm>
            <a:off x="0" y="-15525"/>
            <a:ext cx="10058400" cy="7787925"/>
          </a:xfrm>
          <a:prstGeom prst="rect">
            <a:avLst/>
          </a:prstGeom>
          <a:solidFill>
            <a:srgbClr val="9966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ln>
                <a:solidFill>
                  <a:schemeClr val="bg1"/>
                </a:solidFill>
              </a:ln>
            </a:endParaRPr>
          </a:p>
        </p:txBody>
      </p:sp>
      <p:sp>
        <p:nvSpPr>
          <p:cNvPr id="10" name="TextBox 9">
            <a:extLst>
              <a:ext uri="{FF2B5EF4-FFF2-40B4-BE49-F238E27FC236}">
                <a16:creationId xmlns:a16="http://schemas.microsoft.com/office/drawing/2014/main" id="{3A8F354D-DF10-4850-80E0-E3D3BCDACF68}"/>
              </a:ext>
            </a:extLst>
          </p:cNvPr>
          <p:cNvSpPr txBox="1"/>
          <p:nvPr/>
        </p:nvSpPr>
        <p:spPr>
          <a:xfrm>
            <a:off x="0" y="7557642"/>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sp>
        <p:nvSpPr>
          <p:cNvPr id="9" name="TextBox 8">
            <a:extLst>
              <a:ext uri="{FF2B5EF4-FFF2-40B4-BE49-F238E27FC236}">
                <a16:creationId xmlns:a16="http://schemas.microsoft.com/office/drawing/2014/main" id="{6CD55FD1-40B3-4E1E-A94E-C5B198AFE9D2}"/>
              </a:ext>
            </a:extLst>
          </p:cNvPr>
          <p:cNvSpPr txBox="1"/>
          <p:nvPr/>
        </p:nvSpPr>
        <p:spPr>
          <a:xfrm>
            <a:off x="411480" y="321005"/>
            <a:ext cx="5452873" cy="584775"/>
          </a:xfrm>
          <a:prstGeom prst="rect">
            <a:avLst/>
          </a:prstGeom>
          <a:noFill/>
          <a:ln>
            <a:solidFill>
              <a:schemeClr val="tx1"/>
            </a:solidFill>
          </a:ln>
        </p:spPr>
        <p:txBody>
          <a:bodyPr wrap="square" rtlCol="0">
            <a:spAutoFit/>
          </a:bodyPr>
          <a:lstStyle/>
          <a:p>
            <a:pPr algn="ctr"/>
            <a:r>
              <a:rPr lang="en-US" sz="3200" dirty="0">
                <a:effectLst/>
                <a:latin typeface="KG First Time In Forever" panose="02000506000000020003" pitchFamily="2" charset="0"/>
                <a:ea typeface="KBScaredStraight" panose="02000603000000000000" pitchFamily="2" charset="0"/>
              </a:rPr>
              <a:t>Tokyo University in Japan</a:t>
            </a:r>
            <a:endParaRPr lang="en-US" sz="3200" dirty="0">
              <a:latin typeface="KG First Time In Forever" panose="02000506000000020003" pitchFamily="2" charset="0"/>
              <a:ea typeface="KBScaredStraight" panose="02000603000000000000" pitchFamily="2" charset="0"/>
            </a:endParaRPr>
          </a:p>
        </p:txBody>
      </p:sp>
      <p:pic>
        <p:nvPicPr>
          <p:cNvPr id="9218" name="Picture 2" descr="Japan's universities struggling under corporate status | The Japan Times">
            <a:extLst>
              <a:ext uri="{FF2B5EF4-FFF2-40B4-BE49-F238E27FC236}">
                <a16:creationId xmlns:a16="http://schemas.microsoft.com/office/drawing/2014/main" id="{FA4D780B-036F-4ABB-9347-211A4E4F15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 y="1149586"/>
            <a:ext cx="9235440" cy="61642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63951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DAC27A4-17B8-4FFE-ACA4-D8EE8DE458F2}"/>
              </a:ext>
            </a:extLst>
          </p:cNvPr>
          <p:cNvSpPr/>
          <p:nvPr/>
        </p:nvSpPr>
        <p:spPr>
          <a:xfrm>
            <a:off x="-1" y="0"/>
            <a:ext cx="10058399" cy="77724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62" dirty="0"/>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6" name="Rectangle 5">
            <a:extLst>
              <a:ext uri="{FF2B5EF4-FFF2-40B4-BE49-F238E27FC236}">
                <a16:creationId xmlns:a16="http://schemas.microsoft.com/office/drawing/2014/main" id="{AC31EE33-D5DD-4DF6-A573-44F5699DD42F}"/>
              </a:ext>
            </a:extLst>
          </p:cNvPr>
          <p:cNvSpPr/>
          <p:nvPr/>
        </p:nvSpPr>
        <p:spPr>
          <a:xfrm>
            <a:off x="636916" y="0"/>
            <a:ext cx="8961120" cy="7772400"/>
          </a:xfrm>
          <a:prstGeom prst="rect">
            <a:avLst/>
          </a:prstGeom>
          <a:solidFill>
            <a:srgbClr val="996699"/>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5" name="Rectangle 4"/>
          <p:cNvSpPr/>
          <p:nvPr/>
        </p:nvSpPr>
        <p:spPr>
          <a:xfrm>
            <a:off x="754381" y="0"/>
            <a:ext cx="8715989" cy="7772400"/>
          </a:xfrm>
          <a:prstGeom prst="rect">
            <a:avLst/>
          </a:prstGeom>
          <a:solidFill>
            <a:schemeClr val="bg1"/>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8" name="TextBox 7"/>
          <p:cNvSpPr txBox="1"/>
          <p:nvPr/>
        </p:nvSpPr>
        <p:spPr>
          <a:xfrm>
            <a:off x="871845" y="1688551"/>
            <a:ext cx="8715990" cy="7725192"/>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Even though investments in education are lower, the governments of India, Japan, China, and South Korea invest aggressively in programs to train their people for specific jobs and industries.</a:t>
            </a:r>
          </a:p>
          <a:p>
            <a:pPr marL="457200" indent="-457200">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These investments in job training have made their economies grow.</a:t>
            </a:r>
          </a:p>
          <a:p>
            <a:pPr marL="457200" indent="-457200">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Their workers are trained, skilled, and can communicate well.</a:t>
            </a:r>
          </a:p>
          <a:p>
            <a:pPr marL="457200" indent="-457200">
              <a:buFont typeface="Arial" panose="020B0604020202020204" pitchFamily="34" charset="0"/>
              <a:buChar char="•"/>
            </a:pPr>
            <a:endParaRPr lang="en-US" sz="3200" dirty="0">
              <a:solidFill>
                <a:srgbClr val="FF0000"/>
              </a:solidFill>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p:txBody>
      </p:sp>
      <p:sp>
        <p:nvSpPr>
          <p:cNvPr id="12" name="Rectangle 11">
            <a:extLst>
              <a:ext uri="{FF2B5EF4-FFF2-40B4-BE49-F238E27FC236}">
                <a16:creationId xmlns:a16="http://schemas.microsoft.com/office/drawing/2014/main" id="{CC395762-E676-4022-B3EE-F69764BA6A74}"/>
              </a:ext>
            </a:extLst>
          </p:cNvPr>
          <p:cNvSpPr/>
          <p:nvPr/>
        </p:nvSpPr>
        <p:spPr>
          <a:xfrm>
            <a:off x="2206033" y="0"/>
            <a:ext cx="5742534" cy="2015167"/>
          </a:xfrm>
          <a:prstGeom prst="rect">
            <a:avLst/>
          </a:prstGeom>
          <a:noFill/>
          <a:effectLst/>
        </p:spPr>
        <p:txBody>
          <a:bodyPr wrap="none" lIns="75438" tIns="37719" rIns="75438" bIns="37719">
            <a:spAutoFit/>
          </a:bodyPr>
          <a:lstStyle/>
          <a:p>
            <a:pPr algn="ctr"/>
            <a:r>
              <a:rPr lang="en-US" sz="12600" dirty="0">
                <a:ln w="57150">
                  <a:solidFill>
                    <a:sysClr val="windowText" lastClr="000000"/>
                  </a:solidFill>
                  <a:prstDash val="solid"/>
                </a:ln>
                <a:solidFill>
                  <a:srgbClr val="2E3192"/>
                </a:solidFill>
                <a:effectLst>
                  <a:glow rad="63500">
                    <a:srgbClr val="996699"/>
                  </a:glow>
                  <a:outerShdw blurRad="38100" dist="22860" dir="5400000" algn="tl" rotWithShape="0">
                    <a:srgbClr val="000000">
                      <a:alpha val="30000"/>
                    </a:srgbClr>
                  </a:outerShdw>
                </a:effectLst>
                <a:latin typeface="KG One More Light BIG" panose="02000506000000020004" pitchFamily="2" charset="0"/>
              </a:rPr>
              <a:t>SE Asia</a:t>
            </a:r>
          </a:p>
        </p:txBody>
      </p:sp>
      <p:sp>
        <p:nvSpPr>
          <p:cNvPr id="14" name="TextBox 13">
            <a:extLst>
              <a:ext uri="{FF2B5EF4-FFF2-40B4-BE49-F238E27FC236}">
                <a16:creationId xmlns:a16="http://schemas.microsoft.com/office/drawing/2014/main" id="{6218BFFA-F60A-43DC-99A9-673CBEB9E940}"/>
              </a:ext>
            </a:extLst>
          </p:cNvPr>
          <p:cNvSpPr txBox="1"/>
          <p:nvPr/>
        </p:nvSpPr>
        <p:spPr>
          <a:xfrm>
            <a:off x="754380" y="7545490"/>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spTree>
    <p:extLst>
      <p:ext uri="{BB962C8B-B14F-4D97-AF65-F5344CB8AC3E}">
        <p14:creationId xmlns:p14="http://schemas.microsoft.com/office/powerpoint/2010/main" val="33672539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0BE2C54-1B66-4198-B097-6343DDC3964C}"/>
              </a:ext>
            </a:extLst>
          </p:cNvPr>
          <p:cNvSpPr/>
          <p:nvPr/>
        </p:nvSpPr>
        <p:spPr>
          <a:xfrm>
            <a:off x="-1" y="0"/>
            <a:ext cx="10058399" cy="77724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62" dirty="0"/>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6" name="Rectangle 5">
            <a:extLst>
              <a:ext uri="{FF2B5EF4-FFF2-40B4-BE49-F238E27FC236}">
                <a16:creationId xmlns:a16="http://schemas.microsoft.com/office/drawing/2014/main" id="{AC31EE33-D5DD-4DF6-A573-44F5699DD42F}"/>
              </a:ext>
            </a:extLst>
          </p:cNvPr>
          <p:cNvSpPr/>
          <p:nvPr/>
        </p:nvSpPr>
        <p:spPr>
          <a:xfrm>
            <a:off x="636916" y="0"/>
            <a:ext cx="8961120" cy="7772400"/>
          </a:xfrm>
          <a:prstGeom prst="rect">
            <a:avLst/>
          </a:prstGeom>
          <a:solidFill>
            <a:srgbClr val="996699"/>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5" name="Rectangle 4"/>
          <p:cNvSpPr/>
          <p:nvPr/>
        </p:nvSpPr>
        <p:spPr>
          <a:xfrm>
            <a:off x="754381" y="0"/>
            <a:ext cx="8715989" cy="7772400"/>
          </a:xfrm>
          <a:prstGeom prst="rect">
            <a:avLst/>
          </a:prstGeom>
          <a:solidFill>
            <a:schemeClr val="bg1"/>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8" name="TextBox 7"/>
          <p:cNvSpPr txBox="1"/>
          <p:nvPr/>
        </p:nvSpPr>
        <p:spPr>
          <a:xfrm>
            <a:off x="754380" y="1735407"/>
            <a:ext cx="8715990" cy="6924973"/>
          </a:xfrm>
          <a:prstGeom prst="rect">
            <a:avLst/>
          </a:prstGeom>
          <a:noFill/>
        </p:spPr>
        <p:txBody>
          <a:bodyPr wrap="square" rtlCol="0">
            <a:spAutoFit/>
          </a:bodyPr>
          <a:lstStyle/>
          <a:p>
            <a:pPr marL="457200" indent="-457200">
              <a:buFont typeface="Arial" panose="020B0604020202020204" pitchFamily="34" charset="0"/>
              <a:buChar char="•"/>
            </a:pPr>
            <a:r>
              <a:rPr lang="en-US" sz="3000" dirty="0">
                <a:latin typeface="KG First Time In Forever" panose="02000506000000020003" pitchFamily="2" charset="0"/>
                <a:ea typeface="KBScaredStraight" panose="02000603000000000000" pitchFamily="2" charset="0"/>
              </a:rPr>
              <a:t>North Korea invests heavily in human capital under the area of education.</a:t>
            </a:r>
          </a:p>
          <a:p>
            <a:pPr marL="457200" indent="-457200">
              <a:buFont typeface="Arial" panose="020B0604020202020204" pitchFamily="34" charset="0"/>
              <a:buChar char="•"/>
            </a:pPr>
            <a:endParaRPr lang="en-US" sz="30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r>
              <a:rPr lang="en-US" sz="3000" dirty="0">
                <a:latin typeface="KG First Time In Forever" panose="02000506000000020003" pitchFamily="2" charset="0"/>
                <a:ea typeface="KBScaredStraight" panose="02000603000000000000" pitchFamily="2" charset="0"/>
              </a:rPr>
              <a:t>Education in North Korea is universal and funded by the government.</a:t>
            </a:r>
          </a:p>
          <a:p>
            <a:pPr marL="914400" lvl="1" indent="-457200">
              <a:buFont typeface="Arial" panose="020B0604020202020204" pitchFamily="34" charset="0"/>
              <a:buChar char="•"/>
            </a:pPr>
            <a:r>
              <a:rPr lang="en-US" sz="3000" dirty="0">
                <a:latin typeface="KG First Time In Forever" panose="02000506000000020003" pitchFamily="2" charset="0"/>
                <a:ea typeface="KBScaredStraight" panose="02000603000000000000" pitchFamily="2" charset="0"/>
              </a:rPr>
              <a:t>The self-reported national literacy rate for citizens 15 and older is (approximately) 100%.</a:t>
            </a:r>
          </a:p>
          <a:p>
            <a:pPr marL="457200" indent="-457200">
              <a:buFont typeface="Arial" panose="020B0604020202020204" pitchFamily="34" charset="0"/>
              <a:buChar char="•"/>
            </a:pPr>
            <a:endParaRPr lang="en-US" sz="30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r>
              <a:rPr lang="en-US" sz="3000" dirty="0">
                <a:latin typeface="KG First Time In Forever" panose="02000506000000020003" pitchFamily="2" charset="0"/>
                <a:ea typeface="KBScaredStraight" panose="02000603000000000000" pitchFamily="2" charset="0"/>
              </a:rPr>
              <a:t>Despite North Korea’s high education investment, the country’s economy still struggles to grow under the strict control of the Communist government.</a:t>
            </a: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p:txBody>
      </p:sp>
      <p:sp>
        <p:nvSpPr>
          <p:cNvPr id="12" name="Rectangle 11">
            <a:extLst>
              <a:ext uri="{FF2B5EF4-FFF2-40B4-BE49-F238E27FC236}">
                <a16:creationId xmlns:a16="http://schemas.microsoft.com/office/drawing/2014/main" id="{CC395762-E676-4022-B3EE-F69764BA6A74}"/>
              </a:ext>
            </a:extLst>
          </p:cNvPr>
          <p:cNvSpPr/>
          <p:nvPr/>
        </p:nvSpPr>
        <p:spPr>
          <a:xfrm>
            <a:off x="2200963" y="0"/>
            <a:ext cx="5752665" cy="2015167"/>
          </a:xfrm>
          <a:prstGeom prst="rect">
            <a:avLst/>
          </a:prstGeom>
          <a:noFill/>
          <a:effectLst/>
        </p:spPr>
        <p:txBody>
          <a:bodyPr wrap="none" lIns="75438" tIns="37719" rIns="75438" bIns="37719">
            <a:spAutoFit/>
          </a:bodyPr>
          <a:lstStyle/>
          <a:p>
            <a:pPr algn="ctr"/>
            <a:r>
              <a:rPr lang="en-US" sz="12600" dirty="0">
                <a:ln w="57150">
                  <a:solidFill>
                    <a:sysClr val="windowText" lastClr="000000"/>
                  </a:solidFill>
                  <a:prstDash val="solid"/>
                </a:ln>
                <a:solidFill>
                  <a:srgbClr val="2E3192"/>
                </a:solidFill>
                <a:effectLst>
                  <a:glow rad="63500">
                    <a:srgbClr val="996699"/>
                  </a:glow>
                  <a:outerShdw blurRad="38100" dist="22860" dir="5400000" algn="tl" rotWithShape="0">
                    <a:srgbClr val="000000">
                      <a:alpha val="30000"/>
                    </a:srgbClr>
                  </a:outerShdw>
                </a:effectLst>
                <a:latin typeface="KG One More Light BIG" panose="02000506000000020004" pitchFamily="2" charset="0"/>
              </a:rPr>
              <a:t>N Korea</a:t>
            </a:r>
            <a:endParaRPr lang="en-US" sz="11500" dirty="0">
              <a:ln w="57150">
                <a:solidFill>
                  <a:sysClr val="windowText" lastClr="000000"/>
                </a:solidFill>
                <a:prstDash val="solid"/>
              </a:ln>
              <a:solidFill>
                <a:srgbClr val="2E3192"/>
              </a:solidFill>
              <a:effectLst>
                <a:glow rad="63500">
                  <a:srgbClr val="996699"/>
                </a:glow>
                <a:outerShdw blurRad="38100" dist="22860" dir="5400000" algn="tl" rotWithShape="0">
                  <a:srgbClr val="000000">
                    <a:alpha val="30000"/>
                  </a:srgbClr>
                </a:outerShdw>
              </a:effectLst>
              <a:latin typeface="KG One More Light BIG" panose="02000506000000020004" pitchFamily="2" charset="0"/>
            </a:endParaRPr>
          </a:p>
        </p:txBody>
      </p:sp>
      <p:sp>
        <p:nvSpPr>
          <p:cNvPr id="14" name="TextBox 13">
            <a:extLst>
              <a:ext uri="{FF2B5EF4-FFF2-40B4-BE49-F238E27FC236}">
                <a16:creationId xmlns:a16="http://schemas.microsoft.com/office/drawing/2014/main" id="{6218BFFA-F60A-43DC-99A9-673CBEB9E940}"/>
              </a:ext>
            </a:extLst>
          </p:cNvPr>
          <p:cNvSpPr txBox="1"/>
          <p:nvPr/>
        </p:nvSpPr>
        <p:spPr>
          <a:xfrm>
            <a:off x="754380" y="7545490"/>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spTree>
    <p:extLst>
      <p:ext uri="{BB962C8B-B14F-4D97-AF65-F5344CB8AC3E}">
        <p14:creationId xmlns:p14="http://schemas.microsoft.com/office/powerpoint/2010/main" val="7813075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AFB69B-7E01-4CDC-869C-36A608127EAC}"/>
              </a:ext>
            </a:extLst>
          </p:cNvPr>
          <p:cNvSpPr/>
          <p:nvPr/>
        </p:nvSpPr>
        <p:spPr>
          <a:xfrm>
            <a:off x="0" y="-15525"/>
            <a:ext cx="10058400" cy="7787925"/>
          </a:xfrm>
          <a:prstGeom prst="rect">
            <a:avLst/>
          </a:prstGeom>
          <a:solidFill>
            <a:srgbClr val="9966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ln>
                <a:solidFill>
                  <a:schemeClr val="bg1"/>
                </a:solidFill>
              </a:ln>
            </a:endParaRPr>
          </a:p>
        </p:txBody>
      </p:sp>
      <p:sp>
        <p:nvSpPr>
          <p:cNvPr id="10" name="TextBox 9">
            <a:extLst>
              <a:ext uri="{FF2B5EF4-FFF2-40B4-BE49-F238E27FC236}">
                <a16:creationId xmlns:a16="http://schemas.microsoft.com/office/drawing/2014/main" id="{3A8F354D-DF10-4850-80E0-E3D3BCDACF68}"/>
              </a:ext>
            </a:extLst>
          </p:cNvPr>
          <p:cNvSpPr txBox="1"/>
          <p:nvPr/>
        </p:nvSpPr>
        <p:spPr>
          <a:xfrm>
            <a:off x="0" y="7557642"/>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sp>
        <p:nvSpPr>
          <p:cNvPr id="6" name="TextBox 5">
            <a:extLst>
              <a:ext uri="{FF2B5EF4-FFF2-40B4-BE49-F238E27FC236}">
                <a16:creationId xmlns:a16="http://schemas.microsoft.com/office/drawing/2014/main" id="{6AE0C986-6E34-4255-A24B-F7A0A8954F39}"/>
              </a:ext>
            </a:extLst>
          </p:cNvPr>
          <p:cNvSpPr txBox="1"/>
          <p:nvPr/>
        </p:nvSpPr>
        <p:spPr>
          <a:xfrm>
            <a:off x="217103" y="6288212"/>
            <a:ext cx="9624193" cy="1077218"/>
          </a:xfrm>
          <a:prstGeom prst="rect">
            <a:avLst/>
          </a:prstGeom>
          <a:noFill/>
          <a:ln>
            <a:solidFill>
              <a:schemeClr val="tx1"/>
            </a:solidFill>
          </a:ln>
        </p:spPr>
        <p:txBody>
          <a:bodyPr wrap="square" rtlCol="0">
            <a:spAutoFit/>
          </a:bodyPr>
          <a:lstStyle/>
          <a:p>
            <a:pPr algn="ctr"/>
            <a:r>
              <a:rPr lang="en-US" sz="3200" dirty="0">
                <a:effectLst/>
                <a:latin typeface="KG First Time In Forever" panose="02000506000000020003" pitchFamily="2" charset="0"/>
                <a:ea typeface="KBScaredStraight" panose="02000603000000000000" pitchFamily="2" charset="0"/>
              </a:rPr>
              <a:t>Leader Kim Jong Un overlooks middle school students in North Korea.</a:t>
            </a:r>
            <a:endParaRPr lang="en-US" sz="3200" dirty="0">
              <a:latin typeface="KG First Time In Forever" panose="02000506000000020003" pitchFamily="2" charset="0"/>
              <a:ea typeface="KBScaredStraight" panose="02000603000000000000" pitchFamily="2" charset="0"/>
            </a:endParaRPr>
          </a:p>
        </p:txBody>
      </p:sp>
      <p:pic>
        <p:nvPicPr>
          <p:cNvPr id="8194" name="Picture 2" descr="North Korean education still &quot;lags far behind&quot; global trends, Kim Jong Un  says | NK News">
            <a:extLst>
              <a:ext uri="{FF2B5EF4-FFF2-40B4-BE49-F238E27FC236}">
                <a16:creationId xmlns:a16="http://schemas.microsoft.com/office/drawing/2014/main" id="{12EFBAD5-42AE-45CE-8F50-F8D7488A4A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103" y="841248"/>
            <a:ext cx="9624193" cy="52547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84693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9880C0-0B74-4944-9073-A7B4F876655E}"/>
              </a:ext>
            </a:extLst>
          </p:cNvPr>
          <p:cNvSpPr/>
          <p:nvPr/>
        </p:nvSpPr>
        <p:spPr>
          <a:xfrm>
            <a:off x="-1" y="0"/>
            <a:ext cx="10058399" cy="77724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62" dirty="0"/>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6" name="Rectangle 5">
            <a:extLst>
              <a:ext uri="{FF2B5EF4-FFF2-40B4-BE49-F238E27FC236}">
                <a16:creationId xmlns:a16="http://schemas.microsoft.com/office/drawing/2014/main" id="{AC31EE33-D5DD-4DF6-A573-44F5699DD42F}"/>
              </a:ext>
            </a:extLst>
          </p:cNvPr>
          <p:cNvSpPr/>
          <p:nvPr/>
        </p:nvSpPr>
        <p:spPr>
          <a:xfrm>
            <a:off x="636916" y="0"/>
            <a:ext cx="8961120" cy="7772400"/>
          </a:xfrm>
          <a:prstGeom prst="rect">
            <a:avLst/>
          </a:prstGeom>
          <a:solidFill>
            <a:srgbClr val="996699"/>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5" name="Rectangle 4"/>
          <p:cNvSpPr/>
          <p:nvPr/>
        </p:nvSpPr>
        <p:spPr>
          <a:xfrm>
            <a:off x="754381" y="0"/>
            <a:ext cx="8715989" cy="7772400"/>
          </a:xfrm>
          <a:prstGeom prst="rect">
            <a:avLst/>
          </a:prstGeom>
          <a:solidFill>
            <a:schemeClr val="bg1"/>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8" name="TextBox 7"/>
          <p:cNvSpPr txBox="1"/>
          <p:nvPr/>
        </p:nvSpPr>
        <p:spPr>
          <a:xfrm>
            <a:off x="754380" y="1735407"/>
            <a:ext cx="8715990" cy="6740307"/>
          </a:xfrm>
          <a:prstGeom prst="rect">
            <a:avLst/>
          </a:prstGeom>
          <a:noFill/>
        </p:spPr>
        <p:txBody>
          <a:bodyPr wrap="square" rtlCol="0">
            <a:spAutoFit/>
          </a:bodyPr>
          <a:lstStyle/>
          <a:p>
            <a:pPr marL="461406" indent="-461406">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A country’s literacy rate is the percentage of adults who can read and write. </a:t>
            </a:r>
          </a:p>
          <a:p>
            <a:pPr marL="461406" indent="-461406">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pPr marL="461406" indent="-461406">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Countries with high literacy rates enjoy a high standard of living (the level of wealth and material comfort available).</a:t>
            </a:r>
          </a:p>
          <a:p>
            <a:pPr marL="461406" indent="-461406">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pPr marL="461406" indent="-461406">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Educated and skilled workers are an important factor in a country’s economic growth.</a:t>
            </a: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p:txBody>
      </p:sp>
      <p:sp>
        <p:nvSpPr>
          <p:cNvPr id="12" name="Rectangle 11">
            <a:extLst>
              <a:ext uri="{FF2B5EF4-FFF2-40B4-BE49-F238E27FC236}">
                <a16:creationId xmlns:a16="http://schemas.microsoft.com/office/drawing/2014/main" id="{CC395762-E676-4022-B3EE-F69764BA6A74}"/>
              </a:ext>
            </a:extLst>
          </p:cNvPr>
          <p:cNvSpPr/>
          <p:nvPr/>
        </p:nvSpPr>
        <p:spPr>
          <a:xfrm>
            <a:off x="1645910" y="0"/>
            <a:ext cx="6862777" cy="2015167"/>
          </a:xfrm>
          <a:prstGeom prst="rect">
            <a:avLst/>
          </a:prstGeom>
          <a:noFill/>
          <a:effectLst/>
        </p:spPr>
        <p:txBody>
          <a:bodyPr wrap="none" lIns="75438" tIns="37719" rIns="75438" bIns="37719">
            <a:spAutoFit/>
          </a:bodyPr>
          <a:lstStyle/>
          <a:p>
            <a:pPr algn="ctr"/>
            <a:r>
              <a:rPr lang="en-US" sz="12600" dirty="0">
                <a:ln w="57150">
                  <a:solidFill>
                    <a:sysClr val="windowText" lastClr="000000"/>
                  </a:solidFill>
                  <a:prstDash val="solid"/>
                </a:ln>
                <a:solidFill>
                  <a:srgbClr val="2E3192"/>
                </a:solidFill>
                <a:effectLst>
                  <a:glow rad="63500">
                    <a:srgbClr val="996699"/>
                  </a:glow>
                  <a:outerShdw blurRad="38100" dist="22860" dir="5400000" algn="tl" rotWithShape="0">
                    <a:srgbClr val="000000">
                      <a:alpha val="30000"/>
                    </a:srgbClr>
                  </a:outerShdw>
                </a:effectLst>
                <a:latin typeface="KG One More Light BIG" panose="02000506000000020004" pitchFamily="2" charset="0"/>
              </a:rPr>
              <a:t>Literacy</a:t>
            </a:r>
            <a:endParaRPr lang="en-US" sz="9600" dirty="0">
              <a:ln w="57150">
                <a:solidFill>
                  <a:sysClr val="windowText" lastClr="000000"/>
                </a:solidFill>
                <a:prstDash val="solid"/>
              </a:ln>
              <a:solidFill>
                <a:srgbClr val="2E3192"/>
              </a:solidFill>
              <a:effectLst>
                <a:glow rad="63500">
                  <a:srgbClr val="996699"/>
                </a:glow>
                <a:outerShdw blurRad="38100" dist="22860" dir="5400000" algn="tl" rotWithShape="0">
                  <a:srgbClr val="000000">
                    <a:alpha val="30000"/>
                  </a:srgbClr>
                </a:outerShdw>
              </a:effectLst>
              <a:latin typeface="KG One More Light BIG" panose="02000506000000020004" pitchFamily="2" charset="0"/>
            </a:endParaRPr>
          </a:p>
        </p:txBody>
      </p:sp>
      <p:sp>
        <p:nvSpPr>
          <p:cNvPr id="14" name="TextBox 13">
            <a:extLst>
              <a:ext uri="{FF2B5EF4-FFF2-40B4-BE49-F238E27FC236}">
                <a16:creationId xmlns:a16="http://schemas.microsoft.com/office/drawing/2014/main" id="{6218BFFA-F60A-43DC-99A9-673CBEB9E940}"/>
              </a:ext>
            </a:extLst>
          </p:cNvPr>
          <p:cNvSpPr txBox="1"/>
          <p:nvPr/>
        </p:nvSpPr>
        <p:spPr>
          <a:xfrm>
            <a:off x="754380" y="7545490"/>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spTree>
    <p:extLst>
      <p:ext uri="{BB962C8B-B14F-4D97-AF65-F5344CB8AC3E}">
        <p14:creationId xmlns:p14="http://schemas.microsoft.com/office/powerpoint/2010/main" val="12466692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AFB69B-7E01-4CDC-869C-36A608127EAC}"/>
              </a:ext>
            </a:extLst>
          </p:cNvPr>
          <p:cNvSpPr/>
          <p:nvPr/>
        </p:nvSpPr>
        <p:spPr>
          <a:xfrm>
            <a:off x="0" y="-15525"/>
            <a:ext cx="10058400" cy="7787925"/>
          </a:xfrm>
          <a:prstGeom prst="rect">
            <a:avLst/>
          </a:prstGeom>
          <a:solidFill>
            <a:srgbClr val="9966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ln>
                <a:solidFill>
                  <a:schemeClr val="bg1"/>
                </a:solidFill>
              </a:ln>
            </a:endParaRPr>
          </a:p>
        </p:txBody>
      </p:sp>
      <p:sp>
        <p:nvSpPr>
          <p:cNvPr id="5" name="TextBox 4">
            <a:extLst>
              <a:ext uri="{FF2B5EF4-FFF2-40B4-BE49-F238E27FC236}">
                <a16:creationId xmlns:a16="http://schemas.microsoft.com/office/drawing/2014/main" id="{D6B46026-8815-46BF-B930-341F0F2A2795}"/>
              </a:ext>
            </a:extLst>
          </p:cNvPr>
          <p:cNvSpPr txBox="1"/>
          <p:nvPr/>
        </p:nvSpPr>
        <p:spPr>
          <a:xfrm>
            <a:off x="0" y="7557642"/>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pic>
        <p:nvPicPr>
          <p:cNvPr id="6" name="Picture 5" descr="A group of people sitting at a table&#10;&#10;Description automatically generated">
            <a:extLst>
              <a:ext uri="{FF2B5EF4-FFF2-40B4-BE49-F238E27FC236}">
                <a16:creationId xmlns:a16="http://schemas.microsoft.com/office/drawing/2014/main" id="{DB0337D3-7A07-4051-8587-3E1CD21209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817" y="1022189"/>
            <a:ext cx="9202766" cy="5728022"/>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286626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1B85E3D-E05D-44B8-8AA4-C1EE9C7458A8}"/>
              </a:ext>
            </a:extLst>
          </p:cNvPr>
          <p:cNvSpPr/>
          <p:nvPr/>
        </p:nvSpPr>
        <p:spPr>
          <a:xfrm>
            <a:off x="-1" y="0"/>
            <a:ext cx="10058399" cy="77724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62" dirty="0"/>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6" name="Rectangle 5">
            <a:extLst>
              <a:ext uri="{FF2B5EF4-FFF2-40B4-BE49-F238E27FC236}">
                <a16:creationId xmlns:a16="http://schemas.microsoft.com/office/drawing/2014/main" id="{AC31EE33-D5DD-4DF6-A573-44F5699DD42F}"/>
              </a:ext>
            </a:extLst>
          </p:cNvPr>
          <p:cNvSpPr/>
          <p:nvPr/>
        </p:nvSpPr>
        <p:spPr>
          <a:xfrm>
            <a:off x="636916" y="0"/>
            <a:ext cx="8961120" cy="7772400"/>
          </a:xfrm>
          <a:prstGeom prst="rect">
            <a:avLst/>
          </a:prstGeom>
          <a:solidFill>
            <a:srgbClr val="996699"/>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5" name="Rectangle 4"/>
          <p:cNvSpPr/>
          <p:nvPr/>
        </p:nvSpPr>
        <p:spPr>
          <a:xfrm>
            <a:off x="754381" y="0"/>
            <a:ext cx="8715989" cy="7772400"/>
          </a:xfrm>
          <a:prstGeom prst="rect">
            <a:avLst/>
          </a:prstGeom>
          <a:solidFill>
            <a:schemeClr val="bg1"/>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8" name="TextBox 7"/>
          <p:cNvSpPr txBox="1"/>
          <p:nvPr/>
        </p:nvSpPr>
        <p:spPr>
          <a:xfrm>
            <a:off x="754380" y="1813560"/>
            <a:ext cx="8715990" cy="6247864"/>
          </a:xfrm>
          <a:prstGeom prst="rect">
            <a:avLst/>
          </a:prstGeom>
          <a:noFill/>
        </p:spPr>
        <p:txBody>
          <a:bodyPr wrap="square" rtlCol="0">
            <a:spAutoFit/>
          </a:bodyPr>
          <a:lstStyle/>
          <a:p>
            <a:pPr marL="461406" indent="-461406">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If you can read, you can learn and improve your work skills to get a better job that pays a higher salary.</a:t>
            </a:r>
          </a:p>
          <a:p>
            <a:pPr marL="922812" lvl="1" indent="-461406">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With a better salary, you can improve your standard of living.</a:t>
            </a:r>
          </a:p>
          <a:p>
            <a:pPr marL="461406" indent="-461406">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pPr marL="461406" indent="-461406">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A country that improves the literacy rate among its citizens will also improve the standard of living and economy.</a:t>
            </a: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p:txBody>
      </p:sp>
      <p:sp>
        <p:nvSpPr>
          <p:cNvPr id="12" name="Rectangle 11">
            <a:extLst>
              <a:ext uri="{FF2B5EF4-FFF2-40B4-BE49-F238E27FC236}">
                <a16:creationId xmlns:a16="http://schemas.microsoft.com/office/drawing/2014/main" id="{CC395762-E676-4022-B3EE-F69764BA6A74}"/>
              </a:ext>
            </a:extLst>
          </p:cNvPr>
          <p:cNvSpPr/>
          <p:nvPr/>
        </p:nvSpPr>
        <p:spPr>
          <a:xfrm>
            <a:off x="1645910" y="0"/>
            <a:ext cx="6862777" cy="2015167"/>
          </a:xfrm>
          <a:prstGeom prst="rect">
            <a:avLst/>
          </a:prstGeom>
          <a:noFill/>
          <a:effectLst/>
        </p:spPr>
        <p:txBody>
          <a:bodyPr wrap="none" lIns="75438" tIns="37719" rIns="75438" bIns="37719">
            <a:spAutoFit/>
          </a:bodyPr>
          <a:lstStyle/>
          <a:p>
            <a:pPr algn="ctr"/>
            <a:r>
              <a:rPr lang="en-US" sz="12600" dirty="0">
                <a:ln w="57150">
                  <a:solidFill>
                    <a:sysClr val="windowText" lastClr="000000"/>
                  </a:solidFill>
                  <a:prstDash val="solid"/>
                </a:ln>
                <a:solidFill>
                  <a:srgbClr val="2E3192"/>
                </a:solidFill>
                <a:effectLst>
                  <a:glow rad="63500">
                    <a:srgbClr val="996699"/>
                  </a:glow>
                  <a:outerShdw blurRad="38100" dist="22860" dir="5400000" algn="tl" rotWithShape="0">
                    <a:srgbClr val="000000">
                      <a:alpha val="30000"/>
                    </a:srgbClr>
                  </a:outerShdw>
                </a:effectLst>
                <a:latin typeface="KG One More Light BIG" panose="02000506000000020004" pitchFamily="2" charset="0"/>
              </a:rPr>
              <a:t>Literacy</a:t>
            </a:r>
            <a:endParaRPr lang="en-US" sz="9600" dirty="0">
              <a:ln w="57150">
                <a:solidFill>
                  <a:sysClr val="windowText" lastClr="000000"/>
                </a:solidFill>
                <a:prstDash val="solid"/>
              </a:ln>
              <a:solidFill>
                <a:srgbClr val="2E3192"/>
              </a:solidFill>
              <a:effectLst>
                <a:glow rad="63500">
                  <a:srgbClr val="996699"/>
                </a:glow>
                <a:outerShdw blurRad="38100" dist="22860" dir="5400000" algn="tl" rotWithShape="0">
                  <a:srgbClr val="000000">
                    <a:alpha val="30000"/>
                  </a:srgbClr>
                </a:outerShdw>
              </a:effectLst>
              <a:latin typeface="KG One More Light BIG" panose="02000506000000020004" pitchFamily="2" charset="0"/>
            </a:endParaRPr>
          </a:p>
        </p:txBody>
      </p:sp>
      <p:sp>
        <p:nvSpPr>
          <p:cNvPr id="14" name="TextBox 13">
            <a:extLst>
              <a:ext uri="{FF2B5EF4-FFF2-40B4-BE49-F238E27FC236}">
                <a16:creationId xmlns:a16="http://schemas.microsoft.com/office/drawing/2014/main" id="{6218BFFA-F60A-43DC-99A9-673CBEB9E940}"/>
              </a:ext>
            </a:extLst>
          </p:cNvPr>
          <p:cNvSpPr txBox="1"/>
          <p:nvPr/>
        </p:nvSpPr>
        <p:spPr>
          <a:xfrm>
            <a:off x="754380" y="7545490"/>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spTree>
    <p:extLst>
      <p:ext uri="{BB962C8B-B14F-4D97-AF65-F5344CB8AC3E}">
        <p14:creationId xmlns:p14="http://schemas.microsoft.com/office/powerpoint/2010/main" val="11981370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306536A-7AAB-4073-B9BF-96C5151DC17D}"/>
              </a:ext>
            </a:extLst>
          </p:cNvPr>
          <p:cNvSpPr/>
          <p:nvPr/>
        </p:nvSpPr>
        <p:spPr>
          <a:xfrm>
            <a:off x="-1" y="0"/>
            <a:ext cx="10058399" cy="77724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62" dirty="0"/>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6" name="Rectangle 5">
            <a:extLst>
              <a:ext uri="{FF2B5EF4-FFF2-40B4-BE49-F238E27FC236}">
                <a16:creationId xmlns:a16="http://schemas.microsoft.com/office/drawing/2014/main" id="{AC31EE33-D5DD-4DF6-A573-44F5699DD42F}"/>
              </a:ext>
            </a:extLst>
          </p:cNvPr>
          <p:cNvSpPr/>
          <p:nvPr/>
        </p:nvSpPr>
        <p:spPr>
          <a:xfrm>
            <a:off x="636916" y="0"/>
            <a:ext cx="8961120" cy="7772400"/>
          </a:xfrm>
          <a:prstGeom prst="rect">
            <a:avLst/>
          </a:prstGeom>
          <a:solidFill>
            <a:srgbClr val="996699"/>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5" name="Rectangle 4"/>
          <p:cNvSpPr/>
          <p:nvPr/>
        </p:nvSpPr>
        <p:spPr>
          <a:xfrm>
            <a:off x="754381" y="0"/>
            <a:ext cx="8715989" cy="7772400"/>
          </a:xfrm>
          <a:prstGeom prst="rect">
            <a:avLst/>
          </a:prstGeom>
          <a:solidFill>
            <a:schemeClr val="bg1"/>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8" name="TextBox 7"/>
          <p:cNvSpPr txBox="1"/>
          <p:nvPr/>
        </p:nvSpPr>
        <p:spPr>
          <a:xfrm>
            <a:off x="754380" y="1641306"/>
            <a:ext cx="8715990" cy="1569660"/>
          </a:xfrm>
          <a:prstGeom prst="rect">
            <a:avLst/>
          </a:prstGeom>
          <a:noFill/>
        </p:spPr>
        <p:txBody>
          <a:bodyPr wrap="square" rtlCol="0">
            <a:spAutoFit/>
          </a:bodyPr>
          <a:lstStyle/>
          <a:p>
            <a:pPr marL="461406" indent="-461406">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SE Asia’s literacy rates are generally higher than the worldwide average 86.3% (except for India).</a:t>
            </a:r>
          </a:p>
        </p:txBody>
      </p:sp>
      <p:sp>
        <p:nvSpPr>
          <p:cNvPr id="12" name="Rectangle 11">
            <a:extLst>
              <a:ext uri="{FF2B5EF4-FFF2-40B4-BE49-F238E27FC236}">
                <a16:creationId xmlns:a16="http://schemas.microsoft.com/office/drawing/2014/main" id="{CC395762-E676-4022-B3EE-F69764BA6A74}"/>
              </a:ext>
            </a:extLst>
          </p:cNvPr>
          <p:cNvSpPr/>
          <p:nvPr/>
        </p:nvSpPr>
        <p:spPr>
          <a:xfrm>
            <a:off x="720689" y="0"/>
            <a:ext cx="8713219" cy="1692002"/>
          </a:xfrm>
          <a:prstGeom prst="rect">
            <a:avLst/>
          </a:prstGeom>
          <a:noFill/>
          <a:effectLst/>
        </p:spPr>
        <p:txBody>
          <a:bodyPr wrap="none" lIns="75438" tIns="37719" rIns="75438" bIns="37719">
            <a:spAutoFit/>
          </a:bodyPr>
          <a:lstStyle/>
          <a:p>
            <a:pPr algn="ctr"/>
            <a:r>
              <a:rPr lang="en-US" sz="10500" dirty="0">
                <a:ln w="57150">
                  <a:solidFill>
                    <a:sysClr val="windowText" lastClr="000000"/>
                  </a:solidFill>
                  <a:prstDash val="solid"/>
                </a:ln>
                <a:solidFill>
                  <a:srgbClr val="2E3192"/>
                </a:solidFill>
                <a:effectLst>
                  <a:glow rad="63500">
                    <a:srgbClr val="996699"/>
                  </a:glow>
                  <a:outerShdw blurRad="38100" dist="22860" dir="5400000" algn="tl" rotWithShape="0">
                    <a:srgbClr val="000000">
                      <a:alpha val="30000"/>
                    </a:srgbClr>
                  </a:outerShdw>
                </a:effectLst>
                <a:latin typeface="KG One More Light BIG" panose="02000506000000020004" pitchFamily="2" charset="0"/>
              </a:rPr>
              <a:t>Literacy Rate</a:t>
            </a:r>
            <a:endParaRPr lang="en-US" sz="9600" dirty="0">
              <a:ln w="57150">
                <a:solidFill>
                  <a:sysClr val="windowText" lastClr="000000"/>
                </a:solidFill>
                <a:prstDash val="solid"/>
              </a:ln>
              <a:solidFill>
                <a:srgbClr val="2E3192"/>
              </a:solidFill>
              <a:effectLst>
                <a:glow rad="63500">
                  <a:srgbClr val="996699"/>
                </a:glow>
                <a:outerShdw blurRad="38100" dist="22860" dir="5400000" algn="tl" rotWithShape="0">
                  <a:srgbClr val="000000">
                    <a:alpha val="30000"/>
                  </a:srgbClr>
                </a:outerShdw>
              </a:effectLst>
              <a:latin typeface="KG One More Light BIG" panose="02000506000000020004" pitchFamily="2" charset="0"/>
            </a:endParaRPr>
          </a:p>
        </p:txBody>
      </p:sp>
      <p:sp>
        <p:nvSpPr>
          <p:cNvPr id="14" name="TextBox 13">
            <a:extLst>
              <a:ext uri="{FF2B5EF4-FFF2-40B4-BE49-F238E27FC236}">
                <a16:creationId xmlns:a16="http://schemas.microsoft.com/office/drawing/2014/main" id="{6218BFFA-F60A-43DC-99A9-673CBEB9E940}"/>
              </a:ext>
            </a:extLst>
          </p:cNvPr>
          <p:cNvSpPr txBox="1"/>
          <p:nvPr/>
        </p:nvSpPr>
        <p:spPr>
          <a:xfrm>
            <a:off x="754380" y="7545490"/>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graphicFrame>
        <p:nvGraphicFramePr>
          <p:cNvPr id="4" name="Table 3">
            <a:extLst>
              <a:ext uri="{FF2B5EF4-FFF2-40B4-BE49-F238E27FC236}">
                <a16:creationId xmlns:a16="http://schemas.microsoft.com/office/drawing/2014/main" id="{7C9F10D8-4FB2-4AC4-9A70-7D7065E15ADD}"/>
              </a:ext>
            </a:extLst>
          </p:cNvPr>
          <p:cNvGraphicFramePr>
            <a:graphicFrameLocks noGrp="1"/>
          </p:cNvGraphicFramePr>
          <p:nvPr>
            <p:extLst>
              <p:ext uri="{D42A27DB-BD31-4B8C-83A1-F6EECF244321}">
                <p14:modId xmlns:p14="http://schemas.microsoft.com/office/powerpoint/2010/main" val="2083345908"/>
              </p:ext>
            </p:extLst>
          </p:nvPr>
        </p:nvGraphicFramePr>
        <p:xfrm>
          <a:off x="1530357" y="3427409"/>
          <a:ext cx="7093882" cy="3685194"/>
        </p:xfrm>
        <a:graphic>
          <a:graphicData uri="http://schemas.openxmlformats.org/drawingml/2006/table">
            <a:tbl>
              <a:tblPr firstRow="1" bandRow="1">
                <a:tableStyleId>{5940675A-B579-460E-94D1-54222C63F5DA}</a:tableStyleId>
              </a:tblPr>
              <a:tblGrid>
                <a:gridCol w="3546941">
                  <a:extLst>
                    <a:ext uri="{9D8B030D-6E8A-4147-A177-3AD203B41FA5}">
                      <a16:colId xmlns:a16="http://schemas.microsoft.com/office/drawing/2014/main" val="20000"/>
                    </a:ext>
                  </a:extLst>
                </a:gridCol>
                <a:gridCol w="3546941">
                  <a:extLst>
                    <a:ext uri="{9D8B030D-6E8A-4147-A177-3AD203B41FA5}">
                      <a16:colId xmlns:a16="http://schemas.microsoft.com/office/drawing/2014/main" val="20001"/>
                    </a:ext>
                  </a:extLst>
                </a:gridCol>
              </a:tblGrid>
              <a:tr h="707517">
                <a:tc>
                  <a:txBody>
                    <a:bodyPr/>
                    <a:lstStyle/>
                    <a:p>
                      <a:pPr algn="ctr"/>
                      <a:r>
                        <a:rPr lang="en-US" sz="4400" b="1" dirty="0">
                          <a:latin typeface="KG Sorry Not Sorry" panose="02000506000000020004" pitchFamily="2" charset="0"/>
                        </a:rPr>
                        <a:t>Country</a:t>
                      </a:r>
                    </a:p>
                  </a:txBody>
                  <a:tcPr marL="92285" marR="92285" marT="46142" marB="46142" anchor="ctr">
                    <a:solidFill>
                      <a:srgbClr val="2E3192"/>
                    </a:solidFill>
                  </a:tcPr>
                </a:tc>
                <a:tc>
                  <a:txBody>
                    <a:bodyPr/>
                    <a:lstStyle/>
                    <a:p>
                      <a:pPr algn="ctr"/>
                      <a:r>
                        <a:rPr lang="en-US" sz="4400" b="1" dirty="0">
                          <a:latin typeface="KG Sorry Not Sorry" panose="02000506000000020004" pitchFamily="2" charset="0"/>
                        </a:rPr>
                        <a:t>Literacy Rate</a:t>
                      </a:r>
                    </a:p>
                  </a:txBody>
                  <a:tcPr marL="92285" marR="92285" marT="46142" marB="46142" anchor="ctr">
                    <a:solidFill>
                      <a:srgbClr val="2E3192"/>
                    </a:solidFill>
                  </a:tcPr>
                </a:tc>
                <a:extLst>
                  <a:ext uri="{0D108BD9-81ED-4DB2-BD59-A6C34878D82A}">
                    <a16:rowId xmlns:a16="http://schemas.microsoft.com/office/drawing/2014/main" val="10000"/>
                  </a:ext>
                </a:extLst>
              </a:tr>
              <a:tr h="584470">
                <a:tc>
                  <a:txBody>
                    <a:bodyPr/>
                    <a:lstStyle/>
                    <a:p>
                      <a:pPr algn="ctr"/>
                      <a:r>
                        <a:rPr lang="en-US" sz="3200" b="1" dirty="0">
                          <a:latin typeface="KG First Time In Forever" panose="02000506000000020003" pitchFamily="2" charset="0"/>
                        </a:rPr>
                        <a:t>China </a:t>
                      </a:r>
                    </a:p>
                  </a:txBody>
                  <a:tcPr marL="92285" marR="92285" marT="46142" marB="46142" anchor="ctr">
                    <a:solidFill>
                      <a:schemeClr val="bg1">
                        <a:lumMod val="95000"/>
                      </a:schemeClr>
                    </a:solidFill>
                  </a:tcPr>
                </a:tc>
                <a:tc>
                  <a:txBody>
                    <a:bodyPr/>
                    <a:lstStyle/>
                    <a:p>
                      <a:pPr algn="ctr"/>
                      <a:r>
                        <a:rPr lang="en-US" sz="2800" dirty="0">
                          <a:latin typeface="KG First Time In Forever" panose="02000506000000020003" pitchFamily="2" charset="0"/>
                        </a:rPr>
                        <a:t>96.4%</a:t>
                      </a:r>
                    </a:p>
                  </a:txBody>
                  <a:tcPr marL="92285" marR="92285" marT="46142" marB="46142" anchor="ctr">
                    <a:solidFill>
                      <a:schemeClr val="bg1">
                        <a:lumMod val="95000"/>
                      </a:schemeClr>
                    </a:solidFill>
                  </a:tcPr>
                </a:tc>
                <a:extLst>
                  <a:ext uri="{0D108BD9-81ED-4DB2-BD59-A6C34878D82A}">
                    <a16:rowId xmlns:a16="http://schemas.microsoft.com/office/drawing/2014/main" val="10001"/>
                  </a:ext>
                </a:extLst>
              </a:tr>
              <a:tr h="584470">
                <a:tc>
                  <a:txBody>
                    <a:bodyPr/>
                    <a:lstStyle/>
                    <a:p>
                      <a:pPr algn="ctr"/>
                      <a:r>
                        <a:rPr lang="en-US" sz="3200" b="1" dirty="0">
                          <a:latin typeface="KG First Time In Forever" panose="02000506000000020003" pitchFamily="2" charset="0"/>
                        </a:rPr>
                        <a:t>India</a:t>
                      </a:r>
                    </a:p>
                  </a:txBody>
                  <a:tcPr marL="92285" marR="92285" marT="46142" marB="46142" anchor="ctr">
                    <a:solidFill>
                      <a:schemeClr val="bg1">
                        <a:lumMod val="95000"/>
                      </a:schemeClr>
                    </a:solidFill>
                  </a:tcPr>
                </a:tc>
                <a:tc>
                  <a:txBody>
                    <a:bodyPr/>
                    <a:lstStyle/>
                    <a:p>
                      <a:pPr algn="ctr"/>
                      <a:r>
                        <a:rPr lang="en-US" sz="2800" dirty="0">
                          <a:latin typeface="KG First Time In Forever" panose="02000506000000020003" pitchFamily="2" charset="0"/>
                        </a:rPr>
                        <a:t>72.1%</a:t>
                      </a:r>
                    </a:p>
                  </a:txBody>
                  <a:tcPr marL="92285" marR="92285" marT="46142" marB="46142" anchor="ctr">
                    <a:solidFill>
                      <a:schemeClr val="bg1">
                        <a:lumMod val="95000"/>
                      </a:schemeClr>
                    </a:solidFill>
                  </a:tcPr>
                </a:tc>
                <a:extLst>
                  <a:ext uri="{0D108BD9-81ED-4DB2-BD59-A6C34878D82A}">
                    <a16:rowId xmlns:a16="http://schemas.microsoft.com/office/drawing/2014/main" val="10002"/>
                  </a:ext>
                </a:extLst>
              </a:tr>
              <a:tr h="584470">
                <a:tc>
                  <a:txBody>
                    <a:bodyPr/>
                    <a:lstStyle/>
                    <a:p>
                      <a:pPr algn="ctr"/>
                      <a:r>
                        <a:rPr lang="en-US" sz="3200" b="1" dirty="0">
                          <a:latin typeface="KG First Time In Forever" panose="02000506000000020003" pitchFamily="2" charset="0"/>
                        </a:rPr>
                        <a:t>Japan</a:t>
                      </a:r>
                    </a:p>
                  </a:txBody>
                  <a:tcPr marL="92285" marR="92285" marT="46142" marB="46142" anchor="ctr">
                    <a:solidFill>
                      <a:schemeClr val="bg1">
                        <a:lumMod val="95000"/>
                      </a:schemeClr>
                    </a:solidFill>
                  </a:tcPr>
                </a:tc>
                <a:tc>
                  <a:txBody>
                    <a:bodyPr/>
                    <a:lstStyle/>
                    <a:p>
                      <a:pPr algn="ctr"/>
                      <a:r>
                        <a:rPr lang="en-US" sz="2800" dirty="0">
                          <a:latin typeface="KG First Time In Forever" panose="02000506000000020003" pitchFamily="2" charset="0"/>
                        </a:rPr>
                        <a:t>99.%</a:t>
                      </a:r>
                    </a:p>
                  </a:txBody>
                  <a:tcPr marL="92285" marR="92285" marT="46142" marB="46142" anchor="ctr">
                    <a:solidFill>
                      <a:schemeClr val="bg1">
                        <a:lumMod val="95000"/>
                      </a:schemeClr>
                    </a:solidFill>
                  </a:tcPr>
                </a:tc>
                <a:extLst>
                  <a:ext uri="{0D108BD9-81ED-4DB2-BD59-A6C34878D82A}">
                    <a16:rowId xmlns:a16="http://schemas.microsoft.com/office/drawing/2014/main" val="10003"/>
                  </a:ext>
                </a:extLst>
              </a:tr>
              <a:tr h="584470">
                <a:tc>
                  <a:txBody>
                    <a:bodyPr/>
                    <a:lstStyle/>
                    <a:p>
                      <a:pPr algn="ctr"/>
                      <a:r>
                        <a:rPr lang="en-US" sz="3200" b="1" dirty="0">
                          <a:latin typeface="KG First Time In Forever" panose="02000506000000020003" pitchFamily="2" charset="0"/>
                        </a:rPr>
                        <a:t>South Korea</a:t>
                      </a:r>
                    </a:p>
                  </a:txBody>
                  <a:tcPr marL="92285" marR="92285" marT="46142" marB="46142" anchor="ctr">
                    <a:solidFill>
                      <a:schemeClr val="bg1">
                        <a:lumMod val="95000"/>
                      </a:schemeClr>
                    </a:solidFill>
                  </a:tcPr>
                </a:tc>
                <a:tc>
                  <a:txBody>
                    <a:bodyPr/>
                    <a:lstStyle/>
                    <a:p>
                      <a:pPr algn="ctr"/>
                      <a:r>
                        <a:rPr lang="en-US" sz="2800" dirty="0">
                          <a:latin typeface="KG First Time In Forever" panose="02000506000000020003" pitchFamily="2" charset="0"/>
                        </a:rPr>
                        <a:t>98%</a:t>
                      </a:r>
                    </a:p>
                  </a:txBody>
                  <a:tcPr marL="92285" marR="92285" marT="46142" marB="46142" anchor="ctr">
                    <a:solidFill>
                      <a:schemeClr val="bg1">
                        <a:lumMod val="95000"/>
                      </a:schemeClr>
                    </a:solidFill>
                  </a:tcPr>
                </a:tc>
                <a:extLst>
                  <a:ext uri="{0D108BD9-81ED-4DB2-BD59-A6C34878D82A}">
                    <a16:rowId xmlns:a16="http://schemas.microsoft.com/office/drawing/2014/main" val="178698412"/>
                  </a:ext>
                </a:extLst>
              </a:tr>
              <a:tr h="584470">
                <a:tc>
                  <a:txBody>
                    <a:bodyPr/>
                    <a:lstStyle/>
                    <a:p>
                      <a:pPr algn="ctr"/>
                      <a:r>
                        <a:rPr lang="en-US" sz="3200" b="1" dirty="0">
                          <a:latin typeface="KG First Time In Forever" panose="02000506000000020003" pitchFamily="2" charset="0"/>
                        </a:rPr>
                        <a:t>North Korea</a:t>
                      </a:r>
                    </a:p>
                  </a:txBody>
                  <a:tcPr marL="92285" marR="92285" marT="46142" marB="46142" anchor="ctr">
                    <a:solidFill>
                      <a:schemeClr val="bg1">
                        <a:lumMod val="95000"/>
                      </a:schemeClr>
                    </a:solidFill>
                  </a:tcPr>
                </a:tc>
                <a:tc>
                  <a:txBody>
                    <a:bodyPr/>
                    <a:lstStyle/>
                    <a:p>
                      <a:pPr algn="ctr"/>
                      <a:r>
                        <a:rPr lang="en-US" sz="2800" dirty="0">
                          <a:latin typeface="KG First Time In Forever" panose="02000506000000020003" pitchFamily="2" charset="0"/>
                        </a:rPr>
                        <a:t>100%*</a:t>
                      </a:r>
                    </a:p>
                  </a:txBody>
                  <a:tcPr marL="92285" marR="92285" marT="46142" marB="46142" anchor="ctr">
                    <a:solidFill>
                      <a:schemeClr val="bg1">
                        <a:lumMod val="95000"/>
                      </a:schemeClr>
                    </a:solidFill>
                  </a:tcPr>
                </a:tc>
                <a:extLst>
                  <a:ext uri="{0D108BD9-81ED-4DB2-BD59-A6C34878D82A}">
                    <a16:rowId xmlns:a16="http://schemas.microsoft.com/office/drawing/2014/main" val="1360737238"/>
                  </a:ext>
                </a:extLst>
              </a:tr>
            </a:tbl>
          </a:graphicData>
        </a:graphic>
      </p:graphicFrame>
      <p:sp>
        <p:nvSpPr>
          <p:cNvPr id="7" name="TextBox 6">
            <a:extLst>
              <a:ext uri="{FF2B5EF4-FFF2-40B4-BE49-F238E27FC236}">
                <a16:creationId xmlns:a16="http://schemas.microsoft.com/office/drawing/2014/main" id="{40CD99F9-6BAE-485E-B490-FC57F9335903}"/>
              </a:ext>
            </a:extLst>
          </p:cNvPr>
          <p:cNvSpPr txBox="1"/>
          <p:nvPr/>
        </p:nvSpPr>
        <p:spPr>
          <a:xfrm>
            <a:off x="6047232" y="7120128"/>
            <a:ext cx="3133344" cy="461665"/>
          </a:xfrm>
          <a:prstGeom prst="rect">
            <a:avLst/>
          </a:prstGeom>
          <a:noFill/>
        </p:spPr>
        <p:txBody>
          <a:bodyPr wrap="square" rtlCol="0">
            <a:spAutoFit/>
          </a:bodyPr>
          <a:lstStyle/>
          <a:p>
            <a:r>
              <a:rPr lang="en-US" sz="2400" dirty="0">
                <a:latin typeface="KG First Time In Forever" panose="02000506000000020003" pitchFamily="2" charset="0"/>
              </a:rPr>
              <a:t>*self-reported</a:t>
            </a:r>
          </a:p>
        </p:txBody>
      </p:sp>
    </p:spTree>
    <p:extLst>
      <p:ext uri="{BB962C8B-B14F-4D97-AF65-F5344CB8AC3E}">
        <p14:creationId xmlns:p14="http://schemas.microsoft.com/office/powerpoint/2010/main" val="4068502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FB36574-61E6-45F4-B2C8-2AB26EE862FF}"/>
              </a:ext>
            </a:extLst>
          </p:cNvPr>
          <p:cNvSpPr/>
          <p:nvPr/>
        </p:nvSpPr>
        <p:spPr>
          <a:xfrm>
            <a:off x="-1" y="0"/>
            <a:ext cx="10058399" cy="77724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62" dirty="0"/>
          </a:p>
        </p:txBody>
      </p:sp>
      <p:sp>
        <p:nvSpPr>
          <p:cNvPr id="7" name="Oval 6"/>
          <p:cNvSpPr/>
          <p:nvPr/>
        </p:nvSpPr>
        <p:spPr>
          <a:xfrm>
            <a:off x="1487110" y="230115"/>
            <a:ext cx="7315200" cy="7315200"/>
          </a:xfrm>
          <a:custGeom>
            <a:avLst/>
            <a:gdLst>
              <a:gd name="connsiteX0" fmla="*/ 0 w 7315200"/>
              <a:gd name="connsiteY0" fmla="*/ 3657600 h 7315200"/>
              <a:gd name="connsiteX1" fmla="*/ 3657600 w 7315200"/>
              <a:gd name="connsiteY1" fmla="*/ 0 h 7315200"/>
              <a:gd name="connsiteX2" fmla="*/ 7315200 w 7315200"/>
              <a:gd name="connsiteY2" fmla="*/ 3657600 h 7315200"/>
              <a:gd name="connsiteX3" fmla="*/ 3657600 w 7315200"/>
              <a:gd name="connsiteY3" fmla="*/ 7315200 h 7315200"/>
              <a:gd name="connsiteX4" fmla="*/ 0 w 7315200"/>
              <a:gd name="connsiteY4" fmla="*/ 3657600 h 7315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0" h="7315200" fill="none" extrusionOk="0">
                <a:moveTo>
                  <a:pt x="0" y="3657600"/>
                </a:moveTo>
                <a:cubicBezTo>
                  <a:pt x="192857" y="1905272"/>
                  <a:pt x="1723787" y="-66"/>
                  <a:pt x="3657600" y="0"/>
                </a:cubicBezTo>
                <a:cubicBezTo>
                  <a:pt x="5447481" y="-84192"/>
                  <a:pt x="7309024" y="1733161"/>
                  <a:pt x="7315200" y="3657600"/>
                </a:cubicBezTo>
                <a:cubicBezTo>
                  <a:pt x="7376431" y="5761574"/>
                  <a:pt x="5753893" y="7333164"/>
                  <a:pt x="3657600" y="7315200"/>
                </a:cubicBezTo>
                <a:cubicBezTo>
                  <a:pt x="1747522" y="7422820"/>
                  <a:pt x="-359518" y="5777328"/>
                  <a:pt x="0" y="3657600"/>
                </a:cubicBezTo>
                <a:close/>
              </a:path>
              <a:path w="7315200" h="7315200" stroke="0" extrusionOk="0">
                <a:moveTo>
                  <a:pt x="0" y="3657600"/>
                </a:moveTo>
                <a:cubicBezTo>
                  <a:pt x="-238610" y="1798340"/>
                  <a:pt x="1686409" y="-36124"/>
                  <a:pt x="3657600" y="0"/>
                </a:cubicBezTo>
                <a:cubicBezTo>
                  <a:pt x="5479223" y="-199351"/>
                  <a:pt x="7210858" y="1707698"/>
                  <a:pt x="7315200" y="3657600"/>
                </a:cubicBezTo>
                <a:cubicBezTo>
                  <a:pt x="6917958" y="5723406"/>
                  <a:pt x="5756673" y="7131570"/>
                  <a:pt x="3657600" y="7315200"/>
                </a:cubicBezTo>
                <a:cubicBezTo>
                  <a:pt x="1718359" y="7323418"/>
                  <a:pt x="-31766" y="5610564"/>
                  <a:pt x="0" y="3657600"/>
                </a:cubicBezTo>
                <a:close/>
              </a:path>
            </a:pathLst>
          </a:custGeom>
          <a:solidFill>
            <a:srgbClr val="996699"/>
          </a:solidFill>
          <a:ln w="57150">
            <a:solidFill>
              <a:schemeClr val="tx1"/>
            </a:solidFill>
            <a:extLst>
              <a:ext uri="{C807C97D-BFC1-408E-A445-0C87EB9F89A2}">
                <ask:lineSketchStyleProps xmlns:ask="http://schemas.microsoft.com/office/drawing/2018/sketchyshapes" sd="2665953337">
                  <a:prstGeom prst="ellipse">
                    <a:avLst/>
                  </a:prstGeom>
                  <ask:type>
                    <ask:lineSketchCurved/>
                  </ask:type>
                </ask:lineSketchStyleProps>
              </a:ext>
            </a:extLs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2" name="Oval 1"/>
          <p:cNvSpPr/>
          <p:nvPr/>
        </p:nvSpPr>
        <p:spPr>
          <a:xfrm>
            <a:off x="1624269" y="457200"/>
            <a:ext cx="7040880" cy="6858000"/>
          </a:xfrm>
          <a:custGeom>
            <a:avLst/>
            <a:gdLst>
              <a:gd name="connsiteX0" fmla="*/ 0 w 7040880"/>
              <a:gd name="connsiteY0" fmla="*/ 3429000 h 6858000"/>
              <a:gd name="connsiteX1" fmla="*/ 3520440 w 7040880"/>
              <a:gd name="connsiteY1" fmla="*/ 0 h 6858000"/>
              <a:gd name="connsiteX2" fmla="*/ 7040880 w 7040880"/>
              <a:gd name="connsiteY2" fmla="*/ 3429000 h 6858000"/>
              <a:gd name="connsiteX3" fmla="*/ 3520440 w 7040880"/>
              <a:gd name="connsiteY3" fmla="*/ 6858000 h 6858000"/>
              <a:gd name="connsiteX4" fmla="*/ 0 w 7040880"/>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0880" h="6858000" fill="none" extrusionOk="0">
                <a:moveTo>
                  <a:pt x="0" y="3429000"/>
                </a:moveTo>
                <a:cubicBezTo>
                  <a:pt x="-28699" y="1654069"/>
                  <a:pt x="1428033" y="140314"/>
                  <a:pt x="3520440" y="0"/>
                </a:cubicBezTo>
                <a:cubicBezTo>
                  <a:pt x="5298647" y="-38943"/>
                  <a:pt x="7279437" y="1627129"/>
                  <a:pt x="7040880" y="3429000"/>
                </a:cubicBezTo>
                <a:cubicBezTo>
                  <a:pt x="6796232" y="5128871"/>
                  <a:pt x="5624202" y="6933616"/>
                  <a:pt x="3520440" y="6858000"/>
                </a:cubicBezTo>
                <a:cubicBezTo>
                  <a:pt x="1545549" y="6774721"/>
                  <a:pt x="-29246" y="5321754"/>
                  <a:pt x="0" y="3429000"/>
                </a:cubicBezTo>
                <a:close/>
              </a:path>
              <a:path w="7040880" h="6858000" stroke="0" extrusionOk="0">
                <a:moveTo>
                  <a:pt x="0" y="3429000"/>
                </a:moveTo>
                <a:cubicBezTo>
                  <a:pt x="134826" y="1569985"/>
                  <a:pt x="1335584" y="89858"/>
                  <a:pt x="3520440" y="0"/>
                </a:cubicBezTo>
                <a:cubicBezTo>
                  <a:pt x="5407825" y="-30095"/>
                  <a:pt x="7230189" y="1722262"/>
                  <a:pt x="7040880" y="3429000"/>
                </a:cubicBezTo>
                <a:cubicBezTo>
                  <a:pt x="7079829" y="5372374"/>
                  <a:pt x="5541339" y="6879819"/>
                  <a:pt x="3520440" y="6858000"/>
                </a:cubicBezTo>
                <a:cubicBezTo>
                  <a:pt x="1599184" y="6613983"/>
                  <a:pt x="93083" y="5401731"/>
                  <a:pt x="0" y="3429000"/>
                </a:cubicBezTo>
                <a:close/>
              </a:path>
            </a:pathLst>
          </a:custGeom>
          <a:solidFill>
            <a:schemeClr val="bg1"/>
          </a:solidFill>
          <a:ln w="76200">
            <a:solidFill>
              <a:schemeClr val="tx1"/>
            </a:solidFill>
            <a:extLst>
              <a:ext uri="{C807C97D-BFC1-408E-A445-0C87EB9F89A2}">
                <ask:lineSketchStyleProps xmlns:ask="http://schemas.microsoft.com/office/drawing/2018/sketchyshapes" sd="119812951">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solidFill>
                <a:srgbClr val="FF0000"/>
              </a:solidFill>
            </a:endParaRPr>
          </a:p>
        </p:txBody>
      </p:sp>
      <p:sp>
        <p:nvSpPr>
          <p:cNvPr id="11" name="TextBox 10">
            <a:extLst>
              <a:ext uri="{FF2B5EF4-FFF2-40B4-BE49-F238E27FC236}">
                <a16:creationId xmlns:a16="http://schemas.microsoft.com/office/drawing/2014/main" id="{AFEDD4BA-1ED9-4763-93CC-C9ADBB38059B}"/>
              </a:ext>
            </a:extLst>
          </p:cNvPr>
          <p:cNvSpPr txBox="1"/>
          <p:nvPr/>
        </p:nvSpPr>
        <p:spPr>
          <a:xfrm>
            <a:off x="0" y="7545315"/>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sp>
        <p:nvSpPr>
          <p:cNvPr id="8" name="Rectangle 7">
            <a:extLst>
              <a:ext uri="{FF2B5EF4-FFF2-40B4-BE49-F238E27FC236}">
                <a16:creationId xmlns:a16="http://schemas.microsoft.com/office/drawing/2014/main" id="{271B3F49-CA62-49A8-A8A4-E31AA2650699}"/>
              </a:ext>
            </a:extLst>
          </p:cNvPr>
          <p:cNvSpPr/>
          <p:nvPr/>
        </p:nvSpPr>
        <p:spPr>
          <a:xfrm>
            <a:off x="115509" y="2995907"/>
            <a:ext cx="10058400" cy="1430392"/>
          </a:xfrm>
          <a:prstGeom prst="rect">
            <a:avLst/>
          </a:prstGeom>
          <a:noFill/>
        </p:spPr>
        <p:txBody>
          <a:bodyPr wrap="square" lIns="75438" tIns="37719" rIns="75438" bIns="37719">
            <a:spAutoFit/>
          </a:bodyPr>
          <a:lstStyle/>
          <a:p>
            <a:pPr algn="ctr"/>
            <a:r>
              <a:rPr lang="en-US" sz="8800" dirty="0">
                <a:ln w="57150">
                  <a:solidFill>
                    <a:sysClr val="windowText" lastClr="000000"/>
                  </a:solidFill>
                  <a:prstDash val="solid"/>
                </a:ln>
                <a:solidFill>
                  <a:srgbClr val="0D95D4"/>
                </a:solidFill>
                <a:effectLst>
                  <a:glow rad="101600">
                    <a:srgbClr val="2E3192"/>
                  </a:glow>
                  <a:outerShdw blurRad="38100" dist="22860" dir="5400000" algn="tl" rotWithShape="0">
                    <a:srgbClr val="000000">
                      <a:alpha val="30000"/>
                    </a:srgbClr>
                  </a:outerShdw>
                </a:effectLst>
                <a:latin typeface="KG One More Light BIG" panose="02000506000000020004" pitchFamily="2" charset="0"/>
              </a:rPr>
              <a:t>Entrepreneurship</a:t>
            </a:r>
            <a:endParaRPr lang="en-US" sz="8000" dirty="0">
              <a:ln w="57150">
                <a:solidFill>
                  <a:sysClr val="windowText" lastClr="000000"/>
                </a:solidFill>
                <a:prstDash val="solid"/>
              </a:ln>
              <a:solidFill>
                <a:srgbClr val="0D95D4"/>
              </a:solidFill>
              <a:effectLst>
                <a:glow rad="101600">
                  <a:srgbClr val="2E3192"/>
                </a:glow>
                <a:outerShdw blurRad="38100" dist="22860" dir="5400000" algn="tl" rotWithShape="0">
                  <a:srgbClr val="000000">
                    <a:alpha val="30000"/>
                  </a:srgbClr>
                </a:outerShdw>
              </a:effectLst>
              <a:latin typeface="KG One More Light BIG" panose="02000506000000020004" pitchFamily="2" charset="0"/>
            </a:endParaRPr>
          </a:p>
        </p:txBody>
      </p:sp>
    </p:spTree>
    <p:extLst>
      <p:ext uri="{BB962C8B-B14F-4D97-AF65-F5344CB8AC3E}">
        <p14:creationId xmlns:p14="http://schemas.microsoft.com/office/powerpoint/2010/main" val="42332795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CA8C98-315E-4788-8C5A-44F871E2708A}"/>
              </a:ext>
            </a:extLst>
          </p:cNvPr>
          <p:cNvSpPr/>
          <p:nvPr/>
        </p:nvSpPr>
        <p:spPr>
          <a:xfrm>
            <a:off x="-1" y="0"/>
            <a:ext cx="10058399" cy="77724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62" dirty="0"/>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6" name="Rectangle 5">
            <a:extLst>
              <a:ext uri="{FF2B5EF4-FFF2-40B4-BE49-F238E27FC236}">
                <a16:creationId xmlns:a16="http://schemas.microsoft.com/office/drawing/2014/main" id="{AC31EE33-D5DD-4DF6-A573-44F5699DD42F}"/>
              </a:ext>
            </a:extLst>
          </p:cNvPr>
          <p:cNvSpPr/>
          <p:nvPr/>
        </p:nvSpPr>
        <p:spPr>
          <a:xfrm>
            <a:off x="636916" y="0"/>
            <a:ext cx="8961120" cy="7772400"/>
          </a:xfrm>
          <a:prstGeom prst="rect">
            <a:avLst/>
          </a:prstGeom>
          <a:solidFill>
            <a:srgbClr val="996699"/>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5" name="Rectangle 4"/>
          <p:cNvSpPr/>
          <p:nvPr/>
        </p:nvSpPr>
        <p:spPr>
          <a:xfrm>
            <a:off x="754381" y="0"/>
            <a:ext cx="8715989" cy="7772400"/>
          </a:xfrm>
          <a:prstGeom prst="rect">
            <a:avLst/>
          </a:prstGeom>
          <a:solidFill>
            <a:schemeClr val="bg1"/>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8" name="TextBox 7"/>
          <p:cNvSpPr txBox="1"/>
          <p:nvPr/>
        </p:nvSpPr>
        <p:spPr>
          <a:xfrm>
            <a:off x="754380" y="1735407"/>
            <a:ext cx="8715990" cy="7355860"/>
          </a:xfrm>
          <a:prstGeom prst="rect">
            <a:avLst/>
          </a:prstGeom>
          <a:noFill/>
        </p:spPr>
        <p:txBody>
          <a:bodyPr wrap="square" rtlCol="0">
            <a:spAutoFit/>
          </a:bodyPr>
          <a:lstStyle/>
          <a:p>
            <a:pPr marL="457200" indent="-457200">
              <a:buFont typeface="Arial" panose="020B0604020202020204" pitchFamily="34" charset="0"/>
              <a:buChar char="•"/>
            </a:pPr>
            <a:r>
              <a:rPr lang="en-US" sz="3600" dirty="0">
                <a:latin typeface="KG First Time In Forever" panose="02000506000000020003" pitchFamily="2" charset="0"/>
                <a:ea typeface="KBScaredStraight" panose="02000603000000000000" pitchFamily="2" charset="0"/>
              </a:rPr>
              <a:t>Economists measure the health of a country’s economy by its gross domestic product (GDP).</a:t>
            </a:r>
          </a:p>
          <a:p>
            <a:pPr marL="457200" indent="-457200">
              <a:buFont typeface="Arial" panose="020B0604020202020204" pitchFamily="34" charset="0"/>
              <a:buChar char="•"/>
            </a:pPr>
            <a:endParaRPr lang="en-US" sz="36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r>
              <a:rPr lang="en-US" sz="3600" dirty="0">
                <a:latin typeface="KG First Time In Forever" panose="02000506000000020003" pitchFamily="2" charset="0"/>
                <a:ea typeface="KBScaredStraight" panose="02000603000000000000" pitchFamily="2" charset="0"/>
              </a:rPr>
              <a:t>A country’s GDP is the total dollar value of all goods and services produced in one year.</a:t>
            </a:r>
          </a:p>
          <a:p>
            <a:pPr marL="457200" indent="-457200">
              <a:buFont typeface="Arial" panose="020B0604020202020204" pitchFamily="34" charset="0"/>
              <a:buChar char="•"/>
            </a:pPr>
            <a:endParaRPr lang="en-US" sz="36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r>
              <a:rPr lang="en-US" sz="3600" dirty="0">
                <a:latin typeface="KG First Time In Forever" panose="02000506000000020003" pitchFamily="2" charset="0"/>
                <a:ea typeface="KBScaredStraight" panose="02000603000000000000" pitchFamily="2" charset="0"/>
              </a:rPr>
              <a:t>Some countries have a high GDP, while others do not.</a:t>
            </a: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p:txBody>
      </p:sp>
      <p:sp>
        <p:nvSpPr>
          <p:cNvPr id="12" name="Rectangle 11">
            <a:extLst>
              <a:ext uri="{FF2B5EF4-FFF2-40B4-BE49-F238E27FC236}">
                <a16:creationId xmlns:a16="http://schemas.microsoft.com/office/drawing/2014/main" id="{CC395762-E676-4022-B3EE-F69764BA6A74}"/>
              </a:ext>
            </a:extLst>
          </p:cNvPr>
          <p:cNvSpPr/>
          <p:nvPr/>
        </p:nvSpPr>
        <p:spPr>
          <a:xfrm>
            <a:off x="3681841" y="0"/>
            <a:ext cx="2790892" cy="2015167"/>
          </a:xfrm>
          <a:prstGeom prst="rect">
            <a:avLst/>
          </a:prstGeom>
          <a:noFill/>
          <a:effectLst/>
        </p:spPr>
        <p:txBody>
          <a:bodyPr wrap="none" lIns="75438" tIns="37719" rIns="75438" bIns="37719">
            <a:spAutoFit/>
          </a:bodyPr>
          <a:lstStyle/>
          <a:p>
            <a:pPr algn="ctr"/>
            <a:r>
              <a:rPr lang="en-US" sz="12600" dirty="0">
                <a:ln w="57150">
                  <a:solidFill>
                    <a:sysClr val="windowText" lastClr="000000"/>
                  </a:solidFill>
                  <a:prstDash val="solid"/>
                </a:ln>
                <a:solidFill>
                  <a:srgbClr val="2E3192"/>
                </a:solidFill>
                <a:effectLst>
                  <a:glow rad="63500">
                    <a:srgbClr val="996699"/>
                  </a:glow>
                  <a:outerShdw blurRad="38100" dist="22860" dir="5400000" algn="tl" rotWithShape="0">
                    <a:srgbClr val="000000">
                      <a:alpha val="30000"/>
                    </a:srgbClr>
                  </a:outerShdw>
                </a:effectLst>
                <a:latin typeface="KG One More Light BIG" panose="02000506000000020004" pitchFamily="2" charset="0"/>
              </a:rPr>
              <a:t>GDP</a:t>
            </a:r>
            <a:endParaRPr lang="en-US" sz="10500" dirty="0">
              <a:ln w="57150">
                <a:solidFill>
                  <a:sysClr val="windowText" lastClr="000000"/>
                </a:solidFill>
                <a:prstDash val="solid"/>
              </a:ln>
              <a:solidFill>
                <a:srgbClr val="2E3192"/>
              </a:solidFill>
              <a:effectLst>
                <a:glow rad="63500">
                  <a:srgbClr val="996699"/>
                </a:glow>
                <a:outerShdw blurRad="38100" dist="22860" dir="5400000" algn="tl" rotWithShape="0">
                  <a:srgbClr val="000000">
                    <a:alpha val="30000"/>
                  </a:srgbClr>
                </a:outerShdw>
              </a:effectLst>
              <a:latin typeface="KG One More Light BIG" panose="02000506000000020004" pitchFamily="2" charset="0"/>
            </a:endParaRPr>
          </a:p>
        </p:txBody>
      </p:sp>
      <p:sp>
        <p:nvSpPr>
          <p:cNvPr id="14" name="TextBox 13">
            <a:extLst>
              <a:ext uri="{FF2B5EF4-FFF2-40B4-BE49-F238E27FC236}">
                <a16:creationId xmlns:a16="http://schemas.microsoft.com/office/drawing/2014/main" id="{6218BFFA-F60A-43DC-99A9-673CBEB9E940}"/>
              </a:ext>
            </a:extLst>
          </p:cNvPr>
          <p:cNvSpPr txBox="1"/>
          <p:nvPr/>
        </p:nvSpPr>
        <p:spPr>
          <a:xfrm>
            <a:off x="754380" y="7545490"/>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spTree>
    <p:extLst>
      <p:ext uri="{BB962C8B-B14F-4D97-AF65-F5344CB8AC3E}">
        <p14:creationId xmlns:p14="http://schemas.microsoft.com/office/powerpoint/2010/main" val="11379766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9562616-8353-49C2-AB9F-7306BA0A354B}"/>
              </a:ext>
            </a:extLst>
          </p:cNvPr>
          <p:cNvSpPr/>
          <p:nvPr/>
        </p:nvSpPr>
        <p:spPr>
          <a:xfrm>
            <a:off x="-1" y="0"/>
            <a:ext cx="10058399" cy="77724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62" dirty="0"/>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6" name="Rectangle 5">
            <a:extLst>
              <a:ext uri="{FF2B5EF4-FFF2-40B4-BE49-F238E27FC236}">
                <a16:creationId xmlns:a16="http://schemas.microsoft.com/office/drawing/2014/main" id="{AC31EE33-D5DD-4DF6-A573-44F5699DD42F}"/>
              </a:ext>
            </a:extLst>
          </p:cNvPr>
          <p:cNvSpPr/>
          <p:nvPr/>
        </p:nvSpPr>
        <p:spPr>
          <a:xfrm>
            <a:off x="636916" y="0"/>
            <a:ext cx="8961120" cy="7772400"/>
          </a:xfrm>
          <a:prstGeom prst="rect">
            <a:avLst/>
          </a:prstGeom>
          <a:solidFill>
            <a:srgbClr val="996699"/>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5" name="Rectangle 4"/>
          <p:cNvSpPr/>
          <p:nvPr/>
        </p:nvSpPr>
        <p:spPr>
          <a:xfrm>
            <a:off x="754381" y="0"/>
            <a:ext cx="8715989" cy="7772400"/>
          </a:xfrm>
          <a:prstGeom prst="rect">
            <a:avLst/>
          </a:prstGeom>
          <a:solidFill>
            <a:schemeClr val="bg1"/>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8" name="TextBox 7"/>
          <p:cNvSpPr txBox="1"/>
          <p:nvPr/>
        </p:nvSpPr>
        <p:spPr>
          <a:xfrm>
            <a:off x="754380" y="1735407"/>
            <a:ext cx="8715990" cy="7171194"/>
          </a:xfrm>
          <a:prstGeom prst="rect">
            <a:avLst/>
          </a:prstGeom>
          <a:noFill/>
        </p:spPr>
        <p:txBody>
          <a:bodyPr wrap="square" rtlCol="0">
            <a:spAutoFit/>
          </a:bodyPr>
          <a:lstStyle/>
          <a:p>
            <a:pPr marL="461406" indent="-461406">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An entrepreneur is someone who takes risks to start a new business.</a:t>
            </a:r>
          </a:p>
          <a:p>
            <a:pPr marL="461406" indent="-461406">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pPr marL="461406" indent="-461406">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Entrepreneurs produce fresh ideas for goods or services and then they use natural resources, capital goods, and human capital to bring those ideas to life.</a:t>
            </a:r>
          </a:p>
          <a:p>
            <a:pPr marL="461406" indent="-461406">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pPr marL="461406" indent="-461406">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They help the economy grow by opening new businesses and developing new products, which creates more jobs.</a:t>
            </a: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p:txBody>
      </p:sp>
      <p:sp>
        <p:nvSpPr>
          <p:cNvPr id="12" name="Rectangle 11">
            <a:extLst>
              <a:ext uri="{FF2B5EF4-FFF2-40B4-BE49-F238E27FC236}">
                <a16:creationId xmlns:a16="http://schemas.microsoft.com/office/drawing/2014/main" id="{CC395762-E676-4022-B3EE-F69764BA6A74}"/>
              </a:ext>
            </a:extLst>
          </p:cNvPr>
          <p:cNvSpPr/>
          <p:nvPr/>
        </p:nvSpPr>
        <p:spPr>
          <a:xfrm>
            <a:off x="817283" y="0"/>
            <a:ext cx="8520026" cy="1692002"/>
          </a:xfrm>
          <a:prstGeom prst="rect">
            <a:avLst/>
          </a:prstGeom>
          <a:noFill/>
          <a:effectLst/>
        </p:spPr>
        <p:txBody>
          <a:bodyPr wrap="none" lIns="75438" tIns="37719" rIns="75438" bIns="37719">
            <a:spAutoFit/>
          </a:bodyPr>
          <a:lstStyle/>
          <a:p>
            <a:pPr algn="ctr"/>
            <a:r>
              <a:rPr lang="en-US" sz="10500" dirty="0">
                <a:ln w="57150">
                  <a:solidFill>
                    <a:sysClr val="windowText" lastClr="000000"/>
                  </a:solidFill>
                  <a:prstDash val="solid"/>
                </a:ln>
                <a:solidFill>
                  <a:srgbClr val="2E3192"/>
                </a:solidFill>
                <a:effectLst>
                  <a:glow rad="63500">
                    <a:srgbClr val="996699"/>
                  </a:glow>
                  <a:outerShdw blurRad="38100" dist="22860" dir="5400000" algn="tl" rotWithShape="0">
                    <a:srgbClr val="000000">
                      <a:alpha val="30000"/>
                    </a:srgbClr>
                  </a:outerShdw>
                </a:effectLst>
                <a:latin typeface="KG One More Light BIG" panose="02000506000000020004" pitchFamily="2" charset="0"/>
              </a:rPr>
              <a:t>Entrepreneur</a:t>
            </a:r>
            <a:endParaRPr lang="en-US" sz="9600" dirty="0">
              <a:ln w="57150">
                <a:solidFill>
                  <a:sysClr val="windowText" lastClr="000000"/>
                </a:solidFill>
                <a:prstDash val="solid"/>
              </a:ln>
              <a:solidFill>
                <a:srgbClr val="2E3192"/>
              </a:solidFill>
              <a:effectLst>
                <a:glow rad="63500">
                  <a:srgbClr val="996699"/>
                </a:glow>
                <a:outerShdw blurRad="38100" dist="22860" dir="5400000" algn="tl" rotWithShape="0">
                  <a:srgbClr val="000000">
                    <a:alpha val="30000"/>
                  </a:srgbClr>
                </a:outerShdw>
              </a:effectLst>
              <a:latin typeface="KG One More Light BIG" panose="02000506000000020004" pitchFamily="2" charset="0"/>
            </a:endParaRPr>
          </a:p>
        </p:txBody>
      </p:sp>
      <p:sp>
        <p:nvSpPr>
          <p:cNvPr id="14" name="TextBox 13">
            <a:extLst>
              <a:ext uri="{FF2B5EF4-FFF2-40B4-BE49-F238E27FC236}">
                <a16:creationId xmlns:a16="http://schemas.microsoft.com/office/drawing/2014/main" id="{6218BFFA-F60A-43DC-99A9-673CBEB9E940}"/>
              </a:ext>
            </a:extLst>
          </p:cNvPr>
          <p:cNvSpPr txBox="1"/>
          <p:nvPr/>
        </p:nvSpPr>
        <p:spPr>
          <a:xfrm>
            <a:off x="754380" y="7545490"/>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spTree>
    <p:extLst>
      <p:ext uri="{BB962C8B-B14F-4D97-AF65-F5344CB8AC3E}">
        <p14:creationId xmlns:p14="http://schemas.microsoft.com/office/powerpoint/2010/main" val="4862915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AFB69B-7E01-4CDC-869C-36A608127EAC}"/>
              </a:ext>
            </a:extLst>
          </p:cNvPr>
          <p:cNvSpPr/>
          <p:nvPr/>
        </p:nvSpPr>
        <p:spPr>
          <a:xfrm>
            <a:off x="0" y="-15525"/>
            <a:ext cx="10058400" cy="7787925"/>
          </a:xfrm>
          <a:prstGeom prst="rect">
            <a:avLst/>
          </a:prstGeom>
          <a:solidFill>
            <a:srgbClr val="9966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ln>
                <a:solidFill>
                  <a:schemeClr val="bg1"/>
                </a:solidFill>
              </a:ln>
            </a:endParaRPr>
          </a:p>
        </p:txBody>
      </p:sp>
      <p:sp>
        <p:nvSpPr>
          <p:cNvPr id="11" name="TextBox 10">
            <a:extLst>
              <a:ext uri="{FF2B5EF4-FFF2-40B4-BE49-F238E27FC236}">
                <a16:creationId xmlns:a16="http://schemas.microsoft.com/office/drawing/2014/main" id="{F11EE35C-80CE-482A-AE17-58F4A13D4696}"/>
              </a:ext>
            </a:extLst>
          </p:cNvPr>
          <p:cNvSpPr txBox="1"/>
          <p:nvPr/>
        </p:nvSpPr>
        <p:spPr>
          <a:xfrm>
            <a:off x="0" y="7557642"/>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sp>
        <p:nvSpPr>
          <p:cNvPr id="6" name="TextBox 5">
            <a:extLst>
              <a:ext uri="{FF2B5EF4-FFF2-40B4-BE49-F238E27FC236}">
                <a16:creationId xmlns:a16="http://schemas.microsoft.com/office/drawing/2014/main" id="{432C10EF-F4B7-40B8-97C8-42DF8CE9D319}"/>
              </a:ext>
            </a:extLst>
          </p:cNvPr>
          <p:cNvSpPr txBox="1"/>
          <p:nvPr/>
        </p:nvSpPr>
        <p:spPr>
          <a:xfrm>
            <a:off x="457199" y="5051272"/>
            <a:ext cx="9144001" cy="2246769"/>
          </a:xfrm>
          <a:prstGeom prst="rect">
            <a:avLst/>
          </a:prstGeom>
          <a:noFill/>
          <a:ln>
            <a:solidFill>
              <a:schemeClr val="tx1"/>
            </a:solidFill>
          </a:ln>
        </p:spPr>
        <p:txBody>
          <a:bodyPr wrap="square" rtlCol="0">
            <a:spAutoFit/>
          </a:bodyPr>
          <a:lstStyle/>
          <a:p>
            <a:pPr algn="ctr"/>
            <a:r>
              <a:rPr lang="en-US" sz="2800" b="0" i="0" dirty="0">
                <a:effectLst/>
                <a:latin typeface="KG First Time In Forever" panose="02000506000000020003" pitchFamily="2" charset="0"/>
              </a:rPr>
              <a:t>Nguyen </a:t>
            </a:r>
            <a:r>
              <a:rPr lang="en-US" sz="2800" b="0" i="0" dirty="0" err="1">
                <a:effectLst/>
                <a:latin typeface="KG First Time In Forever" panose="02000506000000020003" pitchFamily="2" charset="0"/>
              </a:rPr>
              <a:t>Thi</a:t>
            </a:r>
            <a:r>
              <a:rPr lang="en-US" sz="2800" b="0" i="0" dirty="0">
                <a:effectLst/>
                <a:latin typeface="KG First Time In Forever" panose="02000506000000020003" pitchFamily="2" charset="0"/>
              </a:rPr>
              <a:t> Phuong Thao (from Vietnam) is Southeast Asia’s only self-made billionaire. Thao launched VietJet Air in 2011 and it now boasts 34 domestic and 16 international routes. Thao recently ranked 44</a:t>
            </a:r>
            <a:r>
              <a:rPr lang="en-US" sz="2800" b="0" i="0" baseline="30000" dirty="0">
                <a:effectLst/>
                <a:latin typeface="KG First Time In Forever" panose="02000506000000020003" pitchFamily="2" charset="0"/>
              </a:rPr>
              <a:t>th</a:t>
            </a:r>
            <a:r>
              <a:rPr lang="en-US" sz="2800" b="0" i="0" dirty="0">
                <a:effectLst/>
                <a:latin typeface="KG First Time In Forever" panose="02000506000000020003" pitchFamily="2" charset="0"/>
              </a:rPr>
              <a:t> on Forbes’ list of the World’s 100 Most Powerful Women.</a:t>
            </a:r>
            <a:endParaRPr lang="en-US" sz="2800" dirty="0">
              <a:latin typeface="KG First Time In Forever" panose="02000506000000020003" pitchFamily="2" charset="0"/>
            </a:endParaRPr>
          </a:p>
        </p:txBody>
      </p:sp>
      <p:pic>
        <p:nvPicPr>
          <p:cNvPr id="11270" name="Picture 6" descr="Bà Nguyễn Thị Phương Thảo đứng thứ 52 trong danh sách 100 người phụ nữ quyền lực nhất thế giới">
            <a:extLst>
              <a:ext uri="{FF2B5EF4-FFF2-40B4-BE49-F238E27FC236}">
                <a16:creationId xmlns:a16="http://schemas.microsoft.com/office/drawing/2014/main" id="{5A023EF3-9EF7-4E89-81BC-FCBFF89273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5209" y="248658"/>
            <a:ext cx="7347981" cy="45924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29675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4BE1A33-8D47-4B06-A428-41AB0A9671BD}"/>
              </a:ext>
            </a:extLst>
          </p:cNvPr>
          <p:cNvSpPr/>
          <p:nvPr/>
        </p:nvSpPr>
        <p:spPr>
          <a:xfrm>
            <a:off x="-1" y="0"/>
            <a:ext cx="10058399" cy="77724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62" dirty="0"/>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6" name="Rectangle 5">
            <a:extLst>
              <a:ext uri="{FF2B5EF4-FFF2-40B4-BE49-F238E27FC236}">
                <a16:creationId xmlns:a16="http://schemas.microsoft.com/office/drawing/2014/main" id="{AC31EE33-D5DD-4DF6-A573-44F5699DD42F}"/>
              </a:ext>
            </a:extLst>
          </p:cNvPr>
          <p:cNvSpPr/>
          <p:nvPr/>
        </p:nvSpPr>
        <p:spPr>
          <a:xfrm>
            <a:off x="636916" y="0"/>
            <a:ext cx="8961120" cy="7772400"/>
          </a:xfrm>
          <a:prstGeom prst="rect">
            <a:avLst/>
          </a:prstGeom>
          <a:solidFill>
            <a:srgbClr val="996699"/>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5" name="Rectangle 4"/>
          <p:cNvSpPr/>
          <p:nvPr/>
        </p:nvSpPr>
        <p:spPr>
          <a:xfrm>
            <a:off x="754381" y="0"/>
            <a:ext cx="8715989" cy="7772400"/>
          </a:xfrm>
          <a:prstGeom prst="rect">
            <a:avLst/>
          </a:prstGeom>
          <a:solidFill>
            <a:schemeClr val="bg1"/>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8" name="TextBox 7"/>
          <p:cNvSpPr txBox="1"/>
          <p:nvPr/>
        </p:nvSpPr>
        <p:spPr>
          <a:xfrm>
            <a:off x="754380" y="1813560"/>
            <a:ext cx="8715990" cy="6740307"/>
          </a:xfrm>
          <a:prstGeom prst="rect">
            <a:avLst/>
          </a:prstGeom>
          <a:noFill/>
        </p:spPr>
        <p:txBody>
          <a:bodyPr wrap="square" rtlCol="0">
            <a:spAutoFit/>
          </a:bodyPr>
          <a:lstStyle/>
          <a:p>
            <a:pPr marL="461406" indent="-461406">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It is risky and expensive to be an entrepreneur because they often invest their own money (or borrow it) to start their business.</a:t>
            </a:r>
          </a:p>
          <a:p>
            <a:pPr marL="461406" indent="-461406">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pPr marL="461406" indent="-461406">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There is no guarantee of success, and if the business fails, they could lose money.</a:t>
            </a:r>
          </a:p>
          <a:p>
            <a:pPr marL="461406" indent="-461406">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pPr marL="461406" indent="-461406">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Some countries encourage entrepreneurship by trying to reduce the risk and expense.</a:t>
            </a: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p:txBody>
      </p:sp>
      <p:sp>
        <p:nvSpPr>
          <p:cNvPr id="12" name="Rectangle 11">
            <a:extLst>
              <a:ext uri="{FF2B5EF4-FFF2-40B4-BE49-F238E27FC236}">
                <a16:creationId xmlns:a16="http://schemas.microsoft.com/office/drawing/2014/main" id="{CC395762-E676-4022-B3EE-F69764BA6A74}"/>
              </a:ext>
            </a:extLst>
          </p:cNvPr>
          <p:cNvSpPr/>
          <p:nvPr/>
        </p:nvSpPr>
        <p:spPr>
          <a:xfrm>
            <a:off x="2957197" y="0"/>
            <a:ext cx="4240200" cy="2015167"/>
          </a:xfrm>
          <a:prstGeom prst="rect">
            <a:avLst/>
          </a:prstGeom>
          <a:noFill/>
          <a:effectLst/>
        </p:spPr>
        <p:txBody>
          <a:bodyPr wrap="none" lIns="75438" tIns="37719" rIns="75438" bIns="37719">
            <a:spAutoFit/>
          </a:bodyPr>
          <a:lstStyle/>
          <a:p>
            <a:pPr algn="ctr"/>
            <a:r>
              <a:rPr lang="en-US" sz="12600" dirty="0">
                <a:ln w="57150">
                  <a:solidFill>
                    <a:sysClr val="windowText" lastClr="000000"/>
                  </a:solidFill>
                  <a:prstDash val="solid"/>
                </a:ln>
                <a:solidFill>
                  <a:srgbClr val="2E3192"/>
                </a:solidFill>
                <a:effectLst>
                  <a:glow rad="63500">
                    <a:srgbClr val="996699"/>
                  </a:glow>
                  <a:outerShdw blurRad="38100" dist="22860" dir="5400000" algn="tl" rotWithShape="0">
                    <a:srgbClr val="000000">
                      <a:alpha val="30000"/>
                    </a:srgbClr>
                  </a:outerShdw>
                </a:effectLst>
                <a:latin typeface="KG One More Light BIG" panose="02000506000000020004" pitchFamily="2" charset="0"/>
              </a:rPr>
              <a:t>Risks</a:t>
            </a:r>
          </a:p>
        </p:txBody>
      </p:sp>
      <p:sp>
        <p:nvSpPr>
          <p:cNvPr id="14" name="TextBox 13">
            <a:extLst>
              <a:ext uri="{FF2B5EF4-FFF2-40B4-BE49-F238E27FC236}">
                <a16:creationId xmlns:a16="http://schemas.microsoft.com/office/drawing/2014/main" id="{6218BFFA-F60A-43DC-99A9-673CBEB9E940}"/>
              </a:ext>
            </a:extLst>
          </p:cNvPr>
          <p:cNvSpPr txBox="1"/>
          <p:nvPr/>
        </p:nvSpPr>
        <p:spPr>
          <a:xfrm>
            <a:off x="754380" y="7545490"/>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spTree>
    <p:extLst>
      <p:ext uri="{BB962C8B-B14F-4D97-AF65-F5344CB8AC3E}">
        <p14:creationId xmlns:p14="http://schemas.microsoft.com/office/powerpoint/2010/main" val="17325637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AFB69B-7E01-4CDC-869C-36A608127EAC}"/>
              </a:ext>
            </a:extLst>
          </p:cNvPr>
          <p:cNvSpPr/>
          <p:nvPr/>
        </p:nvSpPr>
        <p:spPr>
          <a:xfrm>
            <a:off x="0" y="-15525"/>
            <a:ext cx="10058400" cy="7787925"/>
          </a:xfrm>
          <a:prstGeom prst="rect">
            <a:avLst/>
          </a:prstGeom>
          <a:solidFill>
            <a:srgbClr val="9966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ln>
                <a:solidFill>
                  <a:schemeClr val="bg1"/>
                </a:solidFill>
              </a:ln>
            </a:endParaRPr>
          </a:p>
        </p:txBody>
      </p:sp>
      <p:sp>
        <p:nvSpPr>
          <p:cNvPr id="11" name="TextBox 10">
            <a:extLst>
              <a:ext uri="{FF2B5EF4-FFF2-40B4-BE49-F238E27FC236}">
                <a16:creationId xmlns:a16="http://schemas.microsoft.com/office/drawing/2014/main" id="{8D315CEB-F6EE-46D4-A96A-606EB02F1FD7}"/>
              </a:ext>
            </a:extLst>
          </p:cNvPr>
          <p:cNvSpPr txBox="1"/>
          <p:nvPr/>
        </p:nvSpPr>
        <p:spPr>
          <a:xfrm>
            <a:off x="0" y="7557642"/>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sp>
        <p:nvSpPr>
          <p:cNvPr id="6" name="TextBox 5">
            <a:extLst>
              <a:ext uri="{FF2B5EF4-FFF2-40B4-BE49-F238E27FC236}">
                <a16:creationId xmlns:a16="http://schemas.microsoft.com/office/drawing/2014/main" id="{AC0196D3-4298-434B-8338-4CB5733483F3}"/>
              </a:ext>
            </a:extLst>
          </p:cNvPr>
          <p:cNvSpPr txBox="1"/>
          <p:nvPr/>
        </p:nvSpPr>
        <p:spPr>
          <a:xfrm>
            <a:off x="91439" y="4449099"/>
            <a:ext cx="9875522" cy="3108543"/>
          </a:xfrm>
          <a:prstGeom prst="rect">
            <a:avLst/>
          </a:prstGeom>
          <a:noFill/>
          <a:ln>
            <a:solidFill>
              <a:schemeClr val="tx1"/>
            </a:solidFill>
          </a:ln>
        </p:spPr>
        <p:txBody>
          <a:bodyPr wrap="square" rtlCol="0">
            <a:spAutoFit/>
          </a:bodyPr>
          <a:lstStyle/>
          <a:p>
            <a:pPr algn="ctr"/>
            <a:r>
              <a:rPr lang="en-US" sz="2800" b="0" i="0" dirty="0">
                <a:solidFill>
                  <a:srgbClr val="000000"/>
                </a:solidFill>
                <a:effectLst/>
                <a:latin typeface="KG First Time In Forever" panose="02000506000000020003" pitchFamily="2" charset="0"/>
              </a:rPr>
              <a:t>Dave Cho (from South Korea) is the CEO of </a:t>
            </a:r>
            <a:r>
              <a:rPr lang="en-US" sz="2800" b="0" i="0" dirty="0" err="1">
                <a:solidFill>
                  <a:srgbClr val="000000"/>
                </a:solidFill>
                <a:effectLst/>
                <a:latin typeface="KG First Time In Forever" panose="02000506000000020003" pitchFamily="2" charset="0"/>
              </a:rPr>
              <a:t>Classting</a:t>
            </a:r>
            <a:r>
              <a:rPr lang="en-US" sz="2800" b="0" i="0" dirty="0">
                <a:solidFill>
                  <a:srgbClr val="000000"/>
                </a:solidFill>
                <a:effectLst/>
                <a:latin typeface="KG First Time In Forever" panose="02000506000000020003" pitchFamily="2" charset="0"/>
              </a:rPr>
              <a:t>, the biggest </a:t>
            </a:r>
            <a:r>
              <a:rPr lang="en-US" sz="2800" b="0" i="0" dirty="0" err="1">
                <a:solidFill>
                  <a:srgbClr val="000000"/>
                </a:solidFill>
                <a:effectLst/>
                <a:latin typeface="KG First Time In Forever" panose="02000506000000020003" pitchFamily="2" charset="0"/>
              </a:rPr>
              <a:t>Edtech</a:t>
            </a:r>
            <a:r>
              <a:rPr lang="en-US" sz="2800" b="0" i="0" dirty="0">
                <a:solidFill>
                  <a:srgbClr val="000000"/>
                </a:solidFill>
                <a:effectLst/>
                <a:latin typeface="KG First Time In Forever" panose="02000506000000020003" pitchFamily="2" charset="0"/>
              </a:rPr>
              <a:t> service for schools. Previously he was an elementary school teacher. Cho has over 10 years of experience combining education with technology and he founded </a:t>
            </a:r>
            <a:r>
              <a:rPr lang="en-US" sz="2800" b="0" i="0" dirty="0" err="1">
                <a:solidFill>
                  <a:srgbClr val="000000"/>
                </a:solidFill>
                <a:effectLst/>
                <a:latin typeface="KG First Time In Forever" panose="02000506000000020003" pitchFamily="2" charset="0"/>
              </a:rPr>
              <a:t>Classting</a:t>
            </a:r>
            <a:r>
              <a:rPr lang="en-US" sz="2800" b="0" i="0" dirty="0">
                <a:solidFill>
                  <a:srgbClr val="000000"/>
                </a:solidFill>
                <a:effectLst/>
                <a:latin typeface="KG First Time In Forever" panose="02000506000000020003" pitchFamily="2" charset="0"/>
              </a:rPr>
              <a:t> to bridge the gap between Education and Technologies. Cho is one of the top Korean entrepreneurs in the EdTech space.</a:t>
            </a:r>
            <a:endParaRPr lang="en-US" sz="2800" dirty="0">
              <a:latin typeface="KG First Time In Forever" panose="02000506000000020003" pitchFamily="2" charset="0"/>
            </a:endParaRPr>
          </a:p>
        </p:txBody>
      </p:sp>
      <p:pic>
        <p:nvPicPr>
          <p:cNvPr id="12290" name="Picture 2" descr="Google Fosters South Korean Startups - WSJ">
            <a:extLst>
              <a:ext uri="{FF2B5EF4-FFF2-40B4-BE49-F238E27FC236}">
                <a16:creationId xmlns:a16="http://schemas.microsoft.com/office/drawing/2014/main" id="{52ADC62B-9BE6-4A61-8D42-28218E25A2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5960" y="236880"/>
            <a:ext cx="6126480" cy="40815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52991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A8F4954-356A-4BFA-8922-B933BCB33EEB}"/>
              </a:ext>
            </a:extLst>
          </p:cNvPr>
          <p:cNvSpPr/>
          <p:nvPr/>
        </p:nvSpPr>
        <p:spPr>
          <a:xfrm>
            <a:off x="-1" y="0"/>
            <a:ext cx="10058399" cy="77724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62" dirty="0"/>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6" name="Rectangle 5">
            <a:extLst>
              <a:ext uri="{FF2B5EF4-FFF2-40B4-BE49-F238E27FC236}">
                <a16:creationId xmlns:a16="http://schemas.microsoft.com/office/drawing/2014/main" id="{AC31EE33-D5DD-4DF6-A573-44F5699DD42F}"/>
              </a:ext>
            </a:extLst>
          </p:cNvPr>
          <p:cNvSpPr/>
          <p:nvPr/>
        </p:nvSpPr>
        <p:spPr>
          <a:xfrm>
            <a:off x="636916" y="0"/>
            <a:ext cx="8961120" cy="7772400"/>
          </a:xfrm>
          <a:prstGeom prst="rect">
            <a:avLst/>
          </a:prstGeom>
          <a:solidFill>
            <a:srgbClr val="996699"/>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5" name="Rectangle 4"/>
          <p:cNvSpPr/>
          <p:nvPr/>
        </p:nvSpPr>
        <p:spPr>
          <a:xfrm>
            <a:off x="754381" y="0"/>
            <a:ext cx="8715989" cy="7772400"/>
          </a:xfrm>
          <a:prstGeom prst="rect">
            <a:avLst/>
          </a:prstGeom>
          <a:solidFill>
            <a:schemeClr val="bg1"/>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8" name="TextBox 7"/>
          <p:cNvSpPr txBox="1"/>
          <p:nvPr/>
        </p:nvSpPr>
        <p:spPr>
          <a:xfrm>
            <a:off x="754380" y="1735407"/>
            <a:ext cx="8715990" cy="5693866"/>
          </a:xfrm>
          <a:prstGeom prst="rect">
            <a:avLst/>
          </a:prstGeom>
          <a:noFill/>
        </p:spPr>
        <p:txBody>
          <a:bodyPr wrap="square" rtlCol="0">
            <a:spAutoFit/>
          </a:bodyPr>
          <a:lstStyle/>
          <a:p>
            <a:pPr marL="461406" indent="-461406">
              <a:buFont typeface="Arial" panose="020B0604020202020204" pitchFamily="34" charset="0"/>
              <a:buChar char="•"/>
            </a:pPr>
            <a:r>
              <a:rPr lang="en-US" sz="3600" dirty="0">
                <a:latin typeface="KG First Time In Forever" panose="02000506000000020003" pitchFamily="2" charset="0"/>
                <a:ea typeface="KBScaredStraight" panose="02000603000000000000" pitchFamily="2" charset="0"/>
              </a:rPr>
              <a:t>If a country’s government imposes a lot of regulations on businesses, it can be really hard on an entrepreneur.</a:t>
            </a:r>
          </a:p>
          <a:p>
            <a:pPr marL="461406" indent="-461406">
              <a:buFont typeface="Arial" panose="020B0604020202020204" pitchFamily="34" charset="0"/>
              <a:buChar char="•"/>
            </a:pPr>
            <a:endParaRPr lang="en-US" sz="3600" dirty="0">
              <a:latin typeface="KG First Time In Forever" panose="02000506000000020003" pitchFamily="2" charset="0"/>
              <a:ea typeface="KBScaredStraight" panose="02000603000000000000" pitchFamily="2" charset="0"/>
            </a:endParaRPr>
          </a:p>
          <a:p>
            <a:pPr marL="461406" indent="-461406">
              <a:buFont typeface="Arial" panose="020B0604020202020204" pitchFamily="34" charset="0"/>
              <a:buChar char="•"/>
            </a:pPr>
            <a:r>
              <a:rPr lang="en-US" sz="3600" dirty="0">
                <a:latin typeface="KG First Time In Forever" panose="02000506000000020003" pitchFamily="2" charset="0"/>
                <a:ea typeface="KBScaredStraight" panose="02000603000000000000" pitchFamily="2" charset="0"/>
              </a:rPr>
              <a:t>Having an environment that promotes entrepreneurship is a great advantage to a country.</a:t>
            </a: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p:txBody>
      </p:sp>
      <p:sp>
        <p:nvSpPr>
          <p:cNvPr id="12" name="Rectangle 11">
            <a:extLst>
              <a:ext uri="{FF2B5EF4-FFF2-40B4-BE49-F238E27FC236}">
                <a16:creationId xmlns:a16="http://schemas.microsoft.com/office/drawing/2014/main" id="{CC395762-E676-4022-B3EE-F69764BA6A74}"/>
              </a:ext>
            </a:extLst>
          </p:cNvPr>
          <p:cNvSpPr/>
          <p:nvPr/>
        </p:nvSpPr>
        <p:spPr>
          <a:xfrm>
            <a:off x="-108447" y="0"/>
            <a:ext cx="10371493" cy="1553502"/>
          </a:xfrm>
          <a:prstGeom prst="rect">
            <a:avLst/>
          </a:prstGeom>
          <a:noFill/>
          <a:effectLst/>
        </p:spPr>
        <p:txBody>
          <a:bodyPr wrap="none" lIns="75438" tIns="37719" rIns="75438" bIns="37719">
            <a:spAutoFit/>
          </a:bodyPr>
          <a:lstStyle/>
          <a:p>
            <a:pPr algn="ctr"/>
            <a:r>
              <a:rPr lang="en-US" sz="9300" dirty="0">
                <a:ln w="57150">
                  <a:solidFill>
                    <a:sysClr val="windowText" lastClr="000000"/>
                  </a:solidFill>
                  <a:prstDash val="solid"/>
                </a:ln>
                <a:solidFill>
                  <a:srgbClr val="2E3192"/>
                </a:solidFill>
                <a:effectLst>
                  <a:glow rad="63500">
                    <a:srgbClr val="996699"/>
                  </a:glow>
                  <a:outerShdw blurRad="38100" dist="22860" dir="5400000" algn="tl" rotWithShape="0">
                    <a:srgbClr val="000000">
                      <a:alpha val="30000"/>
                    </a:srgbClr>
                  </a:outerShdw>
                </a:effectLst>
                <a:latin typeface="KG One More Light BIG" panose="02000506000000020004" pitchFamily="2" charset="0"/>
              </a:rPr>
              <a:t>Entrepreneurshi</a:t>
            </a:r>
            <a:r>
              <a:rPr lang="en-US" sz="9600" dirty="0">
                <a:ln w="57150">
                  <a:solidFill>
                    <a:sysClr val="windowText" lastClr="000000"/>
                  </a:solidFill>
                  <a:prstDash val="solid"/>
                </a:ln>
                <a:solidFill>
                  <a:srgbClr val="2E3192"/>
                </a:solidFill>
                <a:effectLst>
                  <a:glow rad="63500">
                    <a:srgbClr val="996699"/>
                  </a:glow>
                  <a:outerShdw blurRad="38100" dist="22860" dir="5400000" algn="tl" rotWithShape="0">
                    <a:srgbClr val="000000">
                      <a:alpha val="30000"/>
                    </a:srgbClr>
                  </a:outerShdw>
                </a:effectLst>
                <a:latin typeface="KG One More Light BIG" panose="02000506000000020004" pitchFamily="2" charset="0"/>
              </a:rPr>
              <a:t>p</a:t>
            </a:r>
          </a:p>
        </p:txBody>
      </p:sp>
      <p:sp>
        <p:nvSpPr>
          <p:cNvPr id="14" name="TextBox 13">
            <a:extLst>
              <a:ext uri="{FF2B5EF4-FFF2-40B4-BE49-F238E27FC236}">
                <a16:creationId xmlns:a16="http://schemas.microsoft.com/office/drawing/2014/main" id="{6218BFFA-F60A-43DC-99A9-673CBEB9E940}"/>
              </a:ext>
            </a:extLst>
          </p:cNvPr>
          <p:cNvSpPr txBox="1"/>
          <p:nvPr/>
        </p:nvSpPr>
        <p:spPr>
          <a:xfrm>
            <a:off x="754380" y="7545490"/>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spTree>
    <p:extLst>
      <p:ext uri="{BB962C8B-B14F-4D97-AF65-F5344CB8AC3E}">
        <p14:creationId xmlns:p14="http://schemas.microsoft.com/office/powerpoint/2010/main" val="41250086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AFB69B-7E01-4CDC-869C-36A608127EAC}"/>
              </a:ext>
            </a:extLst>
          </p:cNvPr>
          <p:cNvSpPr/>
          <p:nvPr/>
        </p:nvSpPr>
        <p:spPr>
          <a:xfrm>
            <a:off x="0" y="-15525"/>
            <a:ext cx="10058400" cy="7787925"/>
          </a:xfrm>
          <a:prstGeom prst="rect">
            <a:avLst/>
          </a:prstGeom>
          <a:solidFill>
            <a:srgbClr val="9966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ln>
                <a:solidFill>
                  <a:schemeClr val="bg1"/>
                </a:solidFill>
              </a:ln>
            </a:endParaRPr>
          </a:p>
        </p:txBody>
      </p:sp>
      <p:sp>
        <p:nvSpPr>
          <p:cNvPr id="11" name="TextBox 10">
            <a:extLst>
              <a:ext uri="{FF2B5EF4-FFF2-40B4-BE49-F238E27FC236}">
                <a16:creationId xmlns:a16="http://schemas.microsoft.com/office/drawing/2014/main" id="{F826941B-13E4-423A-984D-8C7678113B38}"/>
              </a:ext>
            </a:extLst>
          </p:cNvPr>
          <p:cNvSpPr txBox="1"/>
          <p:nvPr/>
        </p:nvSpPr>
        <p:spPr>
          <a:xfrm>
            <a:off x="0" y="7557642"/>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sp>
        <p:nvSpPr>
          <p:cNvPr id="6" name="TextBox 5">
            <a:extLst>
              <a:ext uri="{FF2B5EF4-FFF2-40B4-BE49-F238E27FC236}">
                <a16:creationId xmlns:a16="http://schemas.microsoft.com/office/drawing/2014/main" id="{97DF9E73-C2A3-4CAA-8CB8-309FDA84119B}"/>
              </a:ext>
            </a:extLst>
          </p:cNvPr>
          <p:cNvSpPr txBox="1"/>
          <p:nvPr/>
        </p:nvSpPr>
        <p:spPr>
          <a:xfrm>
            <a:off x="731520" y="4918115"/>
            <a:ext cx="8595360" cy="2308324"/>
          </a:xfrm>
          <a:prstGeom prst="rect">
            <a:avLst/>
          </a:prstGeom>
          <a:noFill/>
          <a:ln>
            <a:solidFill>
              <a:schemeClr val="tx1"/>
            </a:solidFill>
          </a:ln>
        </p:spPr>
        <p:txBody>
          <a:bodyPr wrap="square" rtlCol="0">
            <a:spAutoFit/>
          </a:bodyPr>
          <a:lstStyle/>
          <a:p>
            <a:pPr algn="ctr"/>
            <a:r>
              <a:rPr lang="en-US" sz="2400" b="0" i="0" dirty="0">
                <a:effectLst/>
                <a:latin typeface="KG First Time In Forever" panose="02000506000000020003" pitchFamily="2" charset="0"/>
              </a:rPr>
              <a:t>In 2010, </a:t>
            </a:r>
            <a:r>
              <a:rPr lang="en-US" sz="2400" b="0" i="0" dirty="0" err="1">
                <a:effectLst/>
                <a:latin typeface="KG First Time In Forever" panose="02000506000000020003" pitchFamily="2" charset="0"/>
              </a:rPr>
              <a:t>Vivy</a:t>
            </a:r>
            <a:r>
              <a:rPr lang="en-US" sz="2400" b="0" i="0" dirty="0">
                <a:effectLst/>
                <a:latin typeface="KG First Time In Forever" panose="02000506000000020003" pitchFamily="2" charset="0"/>
              </a:rPr>
              <a:t> Yusuf (from Malaysia) launched Fashion Valet, a fashion e-commerce site that brings high-end designers to consumers. </a:t>
            </a:r>
            <a:r>
              <a:rPr lang="en-US" sz="2400" dirty="0">
                <a:latin typeface="KG First Time In Forever" panose="02000506000000020003" pitchFamily="2" charset="0"/>
              </a:rPr>
              <a:t>Yusuf</a:t>
            </a:r>
            <a:r>
              <a:rPr lang="en-US" sz="2400" b="0" i="0" dirty="0">
                <a:effectLst/>
                <a:latin typeface="KG First Time In Forever" panose="02000506000000020003" pitchFamily="2" charset="0"/>
              </a:rPr>
              <a:t>’s enterprise has grown to 500 brands and hundreds of staff across Kuala Lumpur, Singapore and Jakarta. Among her brands is </a:t>
            </a:r>
            <a:r>
              <a:rPr lang="en-US" sz="2400" b="0" i="0" dirty="0" err="1">
                <a:effectLst/>
                <a:latin typeface="KG First Time In Forever" panose="02000506000000020003" pitchFamily="2" charset="0"/>
              </a:rPr>
              <a:t>dUck</a:t>
            </a:r>
            <a:r>
              <a:rPr lang="en-US" sz="2400" b="0" i="0" dirty="0">
                <a:effectLst/>
                <a:latin typeface="KG First Time In Forever" panose="02000506000000020003" pitchFamily="2" charset="0"/>
              </a:rPr>
              <a:t>, which offers affordable and trendy hijabs to Muslim women looking for modern day designs. </a:t>
            </a:r>
            <a:endParaRPr lang="en-US" sz="2400" dirty="0">
              <a:latin typeface="KG First Time In Forever" panose="02000506000000020003" pitchFamily="2" charset="0"/>
            </a:endParaRPr>
          </a:p>
        </p:txBody>
      </p:sp>
      <p:pic>
        <p:nvPicPr>
          <p:cNvPr id="10242" name="Picture 2" descr="vivy yusof fashion valet founder">
            <a:extLst>
              <a:ext uri="{FF2B5EF4-FFF2-40B4-BE49-F238E27FC236}">
                <a16:creationId xmlns:a16="http://schemas.microsoft.com/office/drawing/2014/main" id="{F9739005-C583-4DF8-887A-79B18F03DF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 y="454834"/>
            <a:ext cx="8595360" cy="42976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37576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05EFCBE-FFB5-4948-B71A-649BD293B0FE}"/>
              </a:ext>
            </a:extLst>
          </p:cNvPr>
          <p:cNvSpPr/>
          <p:nvPr/>
        </p:nvSpPr>
        <p:spPr>
          <a:xfrm>
            <a:off x="-1" y="0"/>
            <a:ext cx="10058399" cy="77724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62" dirty="0"/>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6" name="Rectangle 5">
            <a:extLst>
              <a:ext uri="{FF2B5EF4-FFF2-40B4-BE49-F238E27FC236}">
                <a16:creationId xmlns:a16="http://schemas.microsoft.com/office/drawing/2014/main" id="{AC31EE33-D5DD-4DF6-A573-44F5699DD42F}"/>
              </a:ext>
            </a:extLst>
          </p:cNvPr>
          <p:cNvSpPr/>
          <p:nvPr/>
        </p:nvSpPr>
        <p:spPr>
          <a:xfrm>
            <a:off x="636916" y="0"/>
            <a:ext cx="8961120" cy="7772400"/>
          </a:xfrm>
          <a:prstGeom prst="rect">
            <a:avLst/>
          </a:prstGeom>
          <a:solidFill>
            <a:srgbClr val="996699"/>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5" name="Rectangle 4"/>
          <p:cNvSpPr/>
          <p:nvPr/>
        </p:nvSpPr>
        <p:spPr>
          <a:xfrm>
            <a:off x="754381" y="0"/>
            <a:ext cx="8715989" cy="7772400"/>
          </a:xfrm>
          <a:prstGeom prst="rect">
            <a:avLst/>
          </a:prstGeom>
          <a:solidFill>
            <a:schemeClr val="bg1"/>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8" name="TextBox 7"/>
          <p:cNvSpPr txBox="1"/>
          <p:nvPr/>
        </p:nvSpPr>
        <p:spPr>
          <a:xfrm>
            <a:off x="719310" y="1650421"/>
            <a:ext cx="8715990" cy="7817525"/>
          </a:xfrm>
          <a:prstGeom prst="rect">
            <a:avLst/>
          </a:prstGeom>
          <a:noFill/>
        </p:spPr>
        <p:txBody>
          <a:bodyPr wrap="square" rtlCol="0">
            <a:spAutoFit/>
          </a:bodyPr>
          <a:lstStyle/>
          <a:p>
            <a:pPr marL="457200" indent="-457200">
              <a:buFont typeface="Arial" panose="020B0604020202020204" pitchFamily="34" charset="0"/>
              <a:buChar char="•"/>
            </a:pPr>
            <a:r>
              <a:rPr lang="en-US" sz="3000" dirty="0">
                <a:latin typeface="KG First Time In Forever" panose="02000506000000020003" pitchFamily="2" charset="0"/>
                <a:ea typeface="KBScaredStraight" panose="02000603000000000000" pitchFamily="2" charset="0"/>
              </a:rPr>
              <a:t>South Korea’s government has done an excellent job in supporting and training entrepreneurs. </a:t>
            </a:r>
          </a:p>
          <a:p>
            <a:pPr marL="457200" indent="-457200">
              <a:buFont typeface="Arial" panose="020B0604020202020204" pitchFamily="34" charset="0"/>
              <a:buChar char="•"/>
            </a:pPr>
            <a:endParaRPr lang="en-US" sz="30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r>
              <a:rPr lang="en-US" sz="3000" dirty="0">
                <a:latin typeface="KG First Time In Forever" panose="02000506000000020003" pitchFamily="2" charset="0"/>
                <a:ea typeface="KBScaredStraight" panose="02000603000000000000" pitchFamily="2" charset="0"/>
              </a:rPr>
              <a:t>Entrepreneurship has been growing in Japan in recent years. </a:t>
            </a:r>
          </a:p>
          <a:p>
            <a:pPr marL="457200" indent="-457200">
              <a:buFont typeface="Arial" panose="020B0604020202020204" pitchFamily="34" charset="0"/>
              <a:buChar char="•"/>
            </a:pPr>
            <a:endParaRPr lang="en-US" sz="30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r>
              <a:rPr lang="en-US" sz="3000" dirty="0">
                <a:latin typeface="KG First Time In Forever" panose="02000506000000020003" pitchFamily="2" charset="0"/>
                <a:ea typeface="KBScaredStraight" panose="02000603000000000000" pitchFamily="2" charset="0"/>
              </a:rPr>
              <a:t>Unfortunately, tough government regulations, cultural biases, and high taxes make starting a business challenging in India and China.</a:t>
            </a:r>
          </a:p>
          <a:p>
            <a:pPr marL="457200" indent="-457200">
              <a:buFont typeface="Arial" panose="020B0604020202020204" pitchFamily="34" charset="0"/>
              <a:buChar char="•"/>
            </a:pPr>
            <a:endParaRPr lang="en-US" sz="30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r>
              <a:rPr lang="en-US" sz="3000" dirty="0">
                <a:latin typeface="KG First Time In Forever" panose="02000506000000020003" pitchFamily="2" charset="0"/>
                <a:ea typeface="KBScaredStraight" panose="02000603000000000000" pitchFamily="2" charset="0"/>
              </a:rPr>
              <a:t>Entrepreneurship is against the law in North Korea as the government makes all economic decisions.</a:t>
            </a: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p:txBody>
      </p:sp>
      <p:sp>
        <p:nvSpPr>
          <p:cNvPr id="12" name="Rectangle 11">
            <a:extLst>
              <a:ext uri="{FF2B5EF4-FFF2-40B4-BE49-F238E27FC236}">
                <a16:creationId xmlns:a16="http://schemas.microsoft.com/office/drawing/2014/main" id="{CC395762-E676-4022-B3EE-F69764BA6A74}"/>
              </a:ext>
            </a:extLst>
          </p:cNvPr>
          <p:cNvSpPr/>
          <p:nvPr/>
        </p:nvSpPr>
        <p:spPr>
          <a:xfrm>
            <a:off x="2157931" y="-125885"/>
            <a:ext cx="5742534" cy="2015167"/>
          </a:xfrm>
          <a:prstGeom prst="rect">
            <a:avLst/>
          </a:prstGeom>
          <a:noFill/>
          <a:effectLst/>
        </p:spPr>
        <p:txBody>
          <a:bodyPr wrap="none" lIns="75438" tIns="37719" rIns="75438" bIns="37719">
            <a:spAutoFit/>
          </a:bodyPr>
          <a:lstStyle/>
          <a:p>
            <a:pPr algn="ctr"/>
            <a:r>
              <a:rPr lang="en-US" sz="12600" dirty="0">
                <a:ln w="57150">
                  <a:solidFill>
                    <a:sysClr val="windowText" lastClr="000000"/>
                  </a:solidFill>
                  <a:prstDash val="solid"/>
                </a:ln>
                <a:solidFill>
                  <a:srgbClr val="2E3192"/>
                </a:solidFill>
                <a:effectLst>
                  <a:glow rad="63500">
                    <a:srgbClr val="996699"/>
                  </a:glow>
                  <a:outerShdw blurRad="38100" dist="22860" dir="5400000" algn="tl" rotWithShape="0">
                    <a:srgbClr val="000000">
                      <a:alpha val="30000"/>
                    </a:srgbClr>
                  </a:outerShdw>
                </a:effectLst>
                <a:latin typeface="KG One More Light BIG" panose="02000506000000020004" pitchFamily="2" charset="0"/>
              </a:rPr>
              <a:t>SE Asia</a:t>
            </a:r>
          </a:p>
        </p:txBody>
      </p:sp>
      <p:sp>
        <p:nvSpPr>
          <p:cNvPr id="14" name="TextBox 13">
            <a:extLst>
              <a:ext uri="{FF2B5EF4-FFF2-40B4-BE49-F238E27FC236}">
                <a16:creationId xmlns:a16="http://schemas.microsoft.com/office/drawing/2014/main" id="{6218BFFA-F60A-43DC-99A9-673CBEB9E940}"/>
              </a:ext>
            </a:extLst>
          </p:cNvPr>
          <p:cNvSpPr txBox="1"/>
          <p:nvPr/>
        </p:nvSpPr>
        <p:spPr>
          <a:xfrm>
            <a:off x="754380" y="7545490"/>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spTree>
    <p:extLst>
      <p:ext uri="{BB962C8B-B14F-4D97-AF65-F5344CB8AC3E}">
        <p14:creationId xmlns:p14="http://schemas.microsoft.com/office/powerpoint/2010/main" val="36210382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AFB69B-7E01-4CDC-869C-36A608127EAC}"/>
              </a:ext>
            </a:extLst>
          </p:cNvPr>
          <p:cNvSpPr/>
          <p:nvPr/>
        </p:nvSpPr>
        <p:spPr>
          <a:xfrm>
            <a:off x="0" y="-15525"/>
            <a:ext cx="10058400" cy="7787925"/>
          </a:xfrm>
          <a:prstGeom prst="rect">
            <a:avLst/>
          </a:prstGeom>
          <a:solidFill>
            <a:srgbClr val="9966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ln>
                <a:solidFill>
                  <a:schemeClr val="bg1"/>
                </a:solidFill>
              </a:ln>
            </a:endParaRPr>
          </a:p>
        </p:txBody>
      </p:sp>
      <p:sp>
        <p:nvSpPr>
          <p:cNvPr id="11" name="TextBox 10">
            <a:extLst>
              <a:ext uri="{FF2B5EF4-FFF2-40B4-BE49-F238E27FC236}">
                <a16:creationId xmlns:a16="http://schemas.microsoft.com/office/drawing/2014/main" id="{F826941B-13E4-423A-984D-8C7678113B38}"/>
              </a:ext>
            </a:extLst>
          </p:cNvPr>
          <p:cNvSpPr txBox="1"/>
          <p:nvPr/>
        </p:nvSpPr>
        <p:spPr>
          <a:xfrm>
            <a:off x="0" y="7557642"/>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sp>
        <p:nvSpPr>
          <p:cNvPr id="6" name="TextBox 5">
            <a:extLst>
              <a:ext uri="{FF2B5EF4-FFF2-40B4-BE49-F238E27FC236}">
                <a16:creationId xmlns:a16="http://schemas.microsoft.com/office/drawing/2014/main" id="{97DF9E73-C2A3-4CAA-8CB8-309FDA84119B}"/>
              </a:ext>
            </a:extLst>
          </p:cNvPr>
          <p:cNvSpPr txBox="1"/>
          <p:nvPr/>
        </p:nvSpPr>
        <p:spPr>
          <a:xfrm>
            <a:off x="225551" y="5120469"/>
            <a:ext cx="9607296" cy="2246769"/>
          </a:xfrm>
          <a:prstGeom prst="rect">
            <a:avLst/>
          </a:prstGeom>
          <a:noFill/>
          <a:ln>
            <a:solidFill>
              <a:schemeClr val="tx1"/>
            </a:solidFill>
          </a:ln>
        </p:spPr>
        <p:txBody>
          <a:bodyPr wrap="square" rtlCol="0">
            <a:spAutoFit/>
          </a:bodyPr>
          <a:lstStyle/>
          <a:p>
            <a:pPr algn="ctr"/>
            <a:r>
              <a:rPr lang="en-US" sz="2800" b="0" i="0" dirty="0">
                <a:solidFill>
                  <a:srgbClr val="000000"/>
                </a:solidFill>
                <a:effectLst/>
                <a:latin typeface="KG First Time In Forever" panose="02000506000000020003" pitchFamily="2" charset="0"/>
              </a:rPr>
              <a:t>Christine Chang and Sarah Lee (from South Korea) are the Co-Founders of Glow Recipe. They are considered pioneers when it comes to Korean skincare and their brand became famous after appearing on ABC’s Shark Tank in 2015. Glow Recipe is now one of the leaders in the K-Beauty industry.</a:t>
            </a:r>
            <a:endParaRPr lang="en-US" sz="2800" dirty="0">
              <a:latin typeface="KG First Time In Forever" panose="02000506000000020003" pitchFamily="2" charset="0"/>
            </a:endParaRPr>
          </a:p>
        </p:txBody>
      </p:sp>
      <p:pic>
        <p:nvPicPr>
          <p:cNvPr id="13314" name="Picture 2" descr="Soko Glam">
            <a:extLst>
              <a:ext uri="{FF2B5EF4-FFF2-40B4-BE49-F238E27FC236}">
                <a16:creationId xmlns:a16="http://schemas.microsoft.com/office/drawing/2014/main" id="{3549A2F7-4E32-4203-B815-7A4EA94C1E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0556" y="368212"/>
            <a:ext cx="6957287" cy="46198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28628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FF4C837-BA29-4B97-BBD4-E6A18EE2132B}"/>
              </a:ext>
            </a:extLst>
          </p:cNvPr>
          <p:cNvSpPr/>
          <p:nvPr/>
        </p:nvSpPr>
        <p:spPr>
          <a:xfrm>
            <a:off x="-1" y="0"/>
            <a:ext cx="10058399" cy="77724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62" dirty="0"/>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6" name="Rectangle 5">
            <a:extLst>
              <a:ext uri="{FF2B5EF4-FFF2-40B4-BE49-F238E27FC236}">
                <a16:creationId xmlns:a16="http://schemas.microsoft.com/office/drawing/2014/main" id="{AC31EE33-D5DD-4DF6-A573-44F5699DD42F}"/>
              </a:ext>
            </a:extLst>
          </p:cNvPr>
          <p:cNvSpPr/>
          <p:nvPr/>
        </p:nvSpPr>
        <p:spPr>
          <a:xfrm>
            <a:off x="636916" y="0"/>
            <a:ext cx="8961120" cy="7772400"/>
          </a:xfrm>
          <a:prstGeom prst="rect">
            <a:avLst/>
          </a:prstGeom>
          <a:solidFill>
            <a:srgbClr val="996699"/>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5" name="Rectangle 4"/>
          <p:cNvSpPr/>
          <p:nvPr/>
        </p:nvSpPr>
        <p:spPr>
          <a:xfrm>
            <a:off x="754381" y="0"/>
            <a:ext cx="8715989" cy="7772400"/>
          </a:xfrm>
          <a:prstGeom prst="rect">
            <a:avLst/>
          </a:prstGeom>
          <a:solidFill>
            <a:schemeClr val="bg1"/>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12" name="Rectangle 11">
            <a:extLst>
              <a:ext uri="{FF2B5EF4-FFF2-40B4-BE49-F238E27FC236}">
                <a16:creationId xmlns:a16="http://schemas.microsoft.com/office/drawing/2014/main" id="{CC395762-E676-4022-B3EE-F69764BA6A74}"/>
              </a:ext>
            </a:extLst>
          </p:cNvPr>
          <p:cNvSpPr/>
          <p:nvPr/>
        </p:nvSpPr>
        <p:spPr>
          <a:xfrm>
            <a:off x="318763" y="0"/>
            <a:ext cx="9517093" cy="1430392"/>
          </a:xfrm>
          <a:prstGeom prst="rect">
            <a:avLst/>
          </a:prstGeom>
          <a:noFill/>
          <a:effectLst/>
        </p:spPr>
        <p:txBody>
          <a:bodyPr wrap="none" lIns="75438" tIns="37719" rIns="75438" bIns="37719">
            <a:spAutoFit/>
          </a:bodyPr>
          <a:lstStyle/>
          <a:p>
            <a:pPr algn="ctr"/>
            <a:r>
              <a:rPr lang="en-US" sz="8800" dirty="0">
                <a:ln w="57150">
                  <a:solidFill>
                    <a:sysClr val="windowText" lastClr="000000"/>
                  </a:solidFill>
                  <a:prstDash val="solid"/>
                </a:ln>
                <a:solidFill>
                  <a:srgbClr val="2E3192"/>
                </a:solidFill>
                <a:effectLst>
                  <a:glow rad="63500">
                    <a:srgbClr val="996699"/>
                  </a:glow>
                  <a:outerShdw blurRad="38100" dist="22860" dir="5400000" algn="tl" rotWithShape="0">
                    <a:srgbClr val="000000">
                      <a:alpha val="30000"/>
                    </a:srgbClr>
                  </a:outerShdw>
                </a:effectLst>
                <a:latin typeface="KG One More Light BIG" panose="02000506000000020004" pitchFamily="2" charset="0"/>
              </a:rPr>
              <a:t>Entrepreneurship</a:t>
            </a:r>
          </a:p>
        </p:txBody>
      </p:sp>
      <p:sp>
        <p:nvSpPr>
          <p:cNvPr id="14" name="TextBox 13">
            <a:extLst>
              <a:ext uri="{FF2B5EF4-FFF2-40B4-BE49-F238E27FC236}">
                <a16:creationId xmlns:a16="http://schemas.microsoft.com/office/drawing/2014/main" id="{6218BFFA-F60A-43DC-99A9-673CBEB9E940}"/>
              </a:ext>
            </a:extLst>
          </p:cNvPr>
          <p:cNvSpPr txBox="1"/>
          <p:nvPr/>
        </p:nvSpPr>
        <p:spPr>
          <a:xfrm>
            <a:off x="754380" y="7545490"/>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graphicFrame>
        <p:nvGraphicFramePr>
          <p:cNvPr id="4" name="Table 3">
            <a:extLst>
              <a:ext uri="{FF2B5EF4-FFF2-40B4-BE49-F238E27FC236}">
                <a16:creationId xmlns:a16="http://schemas.microsoft.com/office/drawing/2014/main" id="{6733259C-69BE-4F2A-A2F7-ED753F917039}"/>
              </a:ext>
            </a:extLst>
          </p:cNvPr>
          <p:cNvGraphicFramePr>
            <a:graphicFrameLocks noGrp="1"/>
          </p:cNvGraphicFramePr>
          <p:nvPr>
            <p:extLst>
              <p:ext uri="{D42A27DB-BD31-4B8C-83A1-F6EECF244321}">
                <p14:modId xmlns:p14="http://schemas.microsoft.com/office/powerpoint/2010/main" val="4117257249"/>
              </p:ext>
            </p:extLst>
          </p:nvPr>
        </p:nvGraphicFramePr>
        <p:xfrm>
          <a:off x="933346" y="3235002"/>
          <a:ext cx="8363154" cy="3897147"/>
        </p:xfrm>
        <a:graphic>
          <a:graphicData uri="http://schemas.openxmlformats.org/drawingml/2006/table">
            <a:tbl>
              <a:tblPr firstRow="1" bandRow="1">
                <a:tableStyleId>{5940675A-B579-460E-94D1-54222C63F5DA}</a:tableStyleId>
              </a:tblPr>
              <a:tblGrid>
                <a:gridCol w="1393859">
                  <a:extLst>
                    <a:ext uri="{9D8B030D-6E8A-4147-A177-3AD203B41FA5}">
                      <a16:colId xmlns:a16="http://schemas.microsoft.com/office/drawing/2014/main" val="20000"/>
                    </a:ext>
                  </a:extLst>
                </a:gridCol>
                <a:gridCol w="1393859">
                  <a:extLst>
                    <a:ext uri="{9D8B030D-6E8A-4147-A177-3AD203B41FA5}">
                      <a16:colId xmlns:a16="http://schemas.microsoft.com/office/drawing/2014/main" val="20001"/>
                    </a:ext>
                  </a:extLst>
                </a:gridCol>
                <a:gridCol w="1393859">
                  <a:extLst>
                    <a:ext uri="{9D8B030D-6E8A-4147-A177-3AD203B41FA5}">
                      <a16:colId xmlns:a16="http://schemas.microsoft.com/office/drawing/2014/main" val="20002"/>
                    </a:ext>
                  </a:extLst>
                </a:gridCol>
                <a:gridCol w="1393859">
                  <a:extLst>
                    <a:ext uri="{9D8B030D-6E8A-4147-A177-3AD203B41FA5}">
                      <a16:colId xmlns:a16="http://schemas.microsoft.com/office/drawing/2014/main" val="20003"/>
                    </a:ext>
                  </a:extLst>
                </a:gridCol>
                <a:gridCol w="1393859">
                  <a:extLst>
                    <a:ext uri="{9D8B030D-6E8A-4147-A177-3AD203B41FA5}">
                      <a16:colId xmlns:a16="http://schemas.microsoft.com/office/drawing/2014/main" val="911139310"/>
                    </a:ext>
                  </a:extLst>
                </a:gridCol>
                <a:gridCol w="1393859">
                  <a:extLst>
                    <a:ext uri="{9D8B030D-6E8A-4147-A177-3AD203B41FA5}">
                      <a16:colId xmlns:a16="http://schemas.microsoft.com/office/drawing/2014/main" val="3247454886"/>
                    </a:ext>
                  </a:extLst>
                </a:gridCol>
              </a:tblGrid>
              <a:tr h="584169">
                <a:tc>
                  <a:txBody>
                    <a:bodyPr/>
                    <a:lstStyle/>
                    <a:p>
                      <a:pPr algn="ctr"/>
                      <a:endParaRPr lang="en-US" sz="3600" b="1" dirty="0">
                        <a:latin typeface="KG Sorry Not Sorry" panose="02000506000000020004" pitchFamily="2" charset="0"/>
                      </a:endParaRPr>
                    </a:p>
                  </a:txBody>
                  <a:tcPr marL="92285" marR="92285" marT="46142" marB="46142" anchor="ctr">
                    <a:solidFill>
                      <a:srgbClr val="2E3192"/>
                    </a:solidFill>
                  </a:tcPr>
                </a:tc>
                <a:tc>
                  <a:txBody>
                    <a:bodyPr/>
                    <a:lstStyle/>
                    <a:p>
                      <a:pPr algn="ctr"/>
                      <a:r>
                        <a:rPr lang="en-US" sz="3400" b="1" dirty="0">
                          <a:latin typeface="KG Sorry Not Sorry" panose="02000506000000020004" pitchFamily="2" charset="0"/>
                        </a:rPr>
                        <a:t>China</a:t>
                      </a:r>
                    </a:p>
                  </a:txBody>
                  <a:tcPr marL="92285" marR="92285" marT="46142" marB="46142" anchor="ctr">
                    <a:solidFill>
                      <a:srgbClr val="2E3192"/>
                    </a:solidFill>
                  </a:tcPr>
                </a:tc>
                <a:tc>
                  <a:txBody>
                    <a:bodyPr/>
                    <a:lstStyle/>
                    <a:p>
                      <a:pPr algn="ctr"/>
                      <a:r>
                        <a:rPr lang="en-US" sz="3400" b="1" dirty="0">
                          <a:latin typeface="KG Sorry Not Sorry" panose="02000506000000020004" pitchFamily="2" charset="0"/>
                        </a:rPr>
                        <a:t>India</a:t>
                      </a:r>
                    </a:p>
                  </a:txBody>
                  <a:tcPr marL="92285" marR="92285" marT="46142" marB="46142" anchor="ctr">
                    <a:solidFill>
                      <a:srgbClr val="2E3192"/>
                    </a:solidFill>
                  </a:tcPr>
                </a:tc>
                <a:tc>
                  <a:txBody>
                    <a:bodyPr/>
                    <a:lstStyle/>
                    <a:p>
                      <a:pPr algn="ctr"/>
                      <a:r>
                        <a:rPr lang="en-US" sz="3400" b="1" dirty="0">
                          <a:latin typeface="KG Sorry Not Sorry" panose="02000506000000020004" pitchFamily="2" charset="0"/>
                        </a:rPr>
                        <a:t>Japan</a:t>
                      </a:r>
                    </a:p>
                  </a:txBody>
                  <a:tcPr marL="92285" marR="92285" marT="46142" marB="46142" anchor="ctr">
                    <a:solidFill>
                      <a:srgbClr val="2E3192"/>
                    </a:solidFill>
                  </a:tcPr>
                </a:tc>
                <a:tc>
                  <a:txBody>
                    <a:bodyPr/>
                    <a:lstStyle/>
                    <a:p>
                      <a:pPr algn="ctr"/>
                      <a:r>
                        <a:rPr lang="en-US" sz="3400" b="1" dirty="0">
                          <a:latin typeface="KG Sorry Not Sorry" panose="02000506000000020004" pitchFamily="2" charset="0"/>
                        </a:rPr>
                        <a:t>S Korea</a:t>
                      </a:r>
                    </a:p>
                  </a:txBody>
                  <a:tcPr marL="92285" marR="92285" marT="46142" marB="46142" anchor="ctr">
                    <a:solidFill>
                      <a:srgbClr val="2E3192"/>
                    </a:solidFill>
                  </a:tcPr>
                </a:tc>
                <a:tc>
                  <a:txBody>
                    <a:bodyPr/>
                    <a:lstStyle/>
                    <a:p>
                      <a:pPr algn="ctr"/>
                      <a:r>
                        <a:rPr lang="en-US" sz="3400" b="1" dirty="0">
                          <a:latin typeface="KG Sorry Not Sorry" panose="02000506000000020004" pitchFamily="2" charset="0"/>
                        </a:rPr>
                        <a:t>N Korea</a:t>
                      </a:r>
                    </a:p>
                  </a:txBody>
                  <a:tcPr marL="92285" marR="92285" marT="46142" marB="46142" anchor="ctr">
                    <a:solidFill>
                      <a:srgbClr val="2E3192"/>
                    </a:solidFill>
                  </a:tcPr>
                </a:tc>
                <a:extLst>
                  <a:ext uri="{0D108BD9-81ED-4DB2-BD59-A6C34878D82A}">
                    <a16:rowId xmlns:a16="http://schemas.microsoft.com/office/drawing/2014/main" val="10000"/>
                  </a:ext>
                </a:extLst>
              </a:tr>
              <a:tr h="1568841">
                <a:tc>
                  <a:txBody>
                    <a:bodyPr/>
                    <a:lstStyle/>
                    <a:p>
                      <a:pPr algn="ctr"/>
                      <a:r>
                        <a:rPr lang="en-US" sz="2400" b="1" dirty="0">
                          <a:latin typeface="KG First Time In Forever" panose="02000506000000020003" pitchFamily="2" charset="0"/>
                        </a:rPr>
                        <a:t>Starting</a:t>
                      </a:r>
                      <a:r>
                        <a:rPr lang="en-US" sz="2400" b="1" baseline="0" dirty="0">
                          <a:latin typeface="KG First Time In Forever" panose="02000506000000020003" pitchFamily="2" charset="0"/>
                        </a:rPr>
                        <a:t> a new business takes…</a:t>
                      </a:r>
                      <a:endParaRPr lang="en-US" sz="2400" b="1" dirty="0">
                        <a:latin typeface="KG First Time In Forever" panose="02000506000000020003" pitchFamily="2" charset="0"/>
                      </a:endParaRPr>
                    </a:p>
                  </a:txBody>
                  <a:tcPr marL="92285" marR="92285" marT="46142" marB="46142" anchor="ctr">
                    <a:solidFill>
                      <a:schemeClr val="bg1"/>
                    </a:solidFill>
                  </a:tcPr>
                </a:tc>
                <a:tc>
                  <a:txBody>
                    <a:bodyPr/>
                    <a:lstStyle/>
                    <a:p>
                      <a:pPr algn="ctr"/>
                      <a:r>
                        <a:rPr lang="en-US" sz="3200" dirty="0">
                          <a:latin typeface="KG First Time In Forever" panose="02000506000000020003" pitchFamily="2" charset="0"/>
                        </a:rPr>
                        <a:t>29 days</a:t>
                      </a:r>
                    </a:p>
                  </a:txBody>
                  <a:tcPr marL="92285" marR="92285" marT="46142" marB="46142" anchor="ctr">
                    <a:solidFill>
                      <a:schemeClr val="bg1">
                        <a:lumMod val="95000"/>
                      </a:schemeClr>
                    </a:solidFill>
                  </a:tcPr>
                </a:tc>
                <a:tc>
                  <a:txBody>
                    <a:bodyPr/>
                    <a:lstStyle/>
                    <a:p>
                      <a:pPr algn="ctr"/>
                      <a:r>
                        <a:rPr lang="en-US" sz="3200" dirty="0">
                          <a:latin typeface="KG First Time In Forever" panose="02000506000000020003" pitchFamily="2" charset="0"/>
                        </a:rPr>
                        <a:t>26 days</a:t>
                      </a:r>
                    </a:p>
                  </a:txBody>
                  <a:tcPr marL="92285" marR="92285" marT="46142" marB="46142" anchor="ctr">
                    <a:solidFill>
                      <a:schemeClr val="bg1">
                        <a:lumMod val="95000"/>
                      </a:schemeClr>
                    </a:solidFill>
                  </a:tcPr>
                </a:tc>
                <a:tc>
                  <a:txBody>
                    <a:bodyPr/>
                    <a:lstStyle/>
                    <a:p>
                      <a:pPr algn="ctr"/>
                      <a:r>
                        <a:rPr lang="en-US" sz="3200" dirty="0">
                          <a:latin typeface="KG First Time In Forever" panose="02000506000000020003" pitchFamily="2" charset="0"/>
                        </a:rPr>
                        <a:t>11 days</a:t>
                      </a:r>
                    </a:p>
                  </a:txBody>
                  <a:tcPr marL="92285" marR="92285" marT="46142" marB="46142" anchor="ctr">
                    <a:solidFill>
                      <a:schemeClr val="bg1">
                        <a:lumMod val="95000"/>
                      </a:schemeClr>
                    </a:solidFill>
                  </a:tcPr>
                </a:tc>
                <a:tc>
                  <a:txBody>
                    <a:bodyPr/>
                    <a:lstStyle/>
                    <a:p>
                      <a:pPr algn="ctr"/>
                      <a:r>
                        <a:rPr lang="en-US" sz="3200" dirty="0">
                          <a:latin typeface="KG First Time In Forever" panose="02000506000000020003" pitchFamily="2" charset="0"/>
                        </a:rPr>
                        <a:t>4  days</a:t>
                      </a:r>
                    </a:p>
                  </a:txBody>
                  <a:tcPr marL="92285" marR="92285" marT="46142" marB="46142" anchor="ctr">
                    <a:solidFill>
                      <a:schemeClr val="bg1">
                        <a:lumMod val="95000"/>
                      </a:schemeClr>
                    </a:solidFill>
                  </a:tcPr>
                </a:tc>
                <a:tc>
                  <a:txBody>
                    <a:bodyPr/>
                    <a:lstStyle/>
                    <a:p>
                      <a:pPr algn="ctr"/>
                      <a:r>
                        <a:rPr lang="en-US" sz="3200" dirty="0">
                          <a:latin typeface="KG First Time In Forever" panose="02000506000000020003" pitchFamily="2" charset="0"/>
                        </a:rPr>
                        <a:t>N/A</a:t>
                      </a:r>
                    </a:p>
                  </a:txBody>
                  <a:tcPr marL="92285" marR="92285" marT="46142" marB="46142" anchor="ctr">
                    <a:solidFill>
                      <a:schemeClr val="bg1">
                        <a:lumMod val="95000"/>
                      </a:schemeClr>
                    </a:solidFill>
                  </a:tcPr>
                </a:tc>
                <a:extLst>
                  <a:ext uri="{0D108BD9-81ED-4DB2-BD59-A6C34878D82A}">
                    <a16:rowId xmlns:a16="http://schemas.microsoft.com/office/drawing/2014/main" val="10001"/>
                  </a:ext>
                </a:extLst>
              </a:tr>
              <a:tr h="1199702">
                <a:tc>
                  <a:txBody>
                    <a:bodyPr/>
                    <a:lstStyle/>
                    <a:p>
                      <a:pPr algn="ctr"/>
                      <a:r>
                        <a:rPr lang="en-US" sz="2400" b="1" dirty="0">
                          <a:latin typeface="KG First Time In Forever" panose="02000506000000020003" pitchFamily="2" charset="0"/>
                        </a:rPr>
                        <a:t>Overall Business</a:t>
                      </a:r>
                      <a:r>
                        <a:rPr lang="en-US" sz="2400" b="1" baseline="0" dirty="0">
                          <a:latin typeface="KG First Time In Forever" panose="02000506000000020003" pitchFamily="2" charset="0"/>
                        </a:rPr>
                        <a:t> Freedom</a:t>
                      </a:r>
                      <a:endParaRPr lang="en-US" sz="2400" b="1" dirty="0">
                        <a:latin typeface="KG First Time In Forever" panose="02000506000000020003" pitchFamily="2" charset="0"/>
                      </a:endParaRPr>
                    </a:p>
                  </a:txBody>
                  <a:tcPr marL="92285" marR="92285" marT="46142" marB="46142" anchor="ctr">
                    <a:solidFill>
                      <a:schemeClr val="bg1"/>
                    </a:solidFill>
                  </a:tcPr>
                </a:tc>
                <a:tc>
                  <a:txBody>
                    <a:bodyPr/>
                    <a:lstStyle/>
                    <a:p>
                      <a:pPr algn="ctr"/>
                      <a:r>
                        <a:rPr lang="en-US" sz="3200" dirty="0">
                          <a:latin typeface="KG First Time In Forever" panose="02000506000000020003" pitchFamily="2" charset="0"/>
                        </a:rPr>
                        <a:t>54%</a:t>
                      </a:r>
                    </a:p>
                  </a:txBody>
                  <a:tcPr marL="92285" marR="92285" marT="46142" marB="46142" anchor="ctr">
                    <a:solidFill>
                      <a:schemeClr val="bg1">
                        <a:lumMod val="95000"/>
                      </a:schemeClr>
                    </a:solidFill>
                  </a:tcPr>
                </a:tc>
                <a:tc>
                  <a:txBody>
                    <a:bodyPr/>
                    <a:lstStyle/>
                    <a:p>
                      <a:pPr algn="ctr"/>
                      <a:r>
                        <a:rPr lang="en-US" sz="3200" dirty="0">
                          <a:latin typeface="KG First Time In Forever" panose="02000506000000020003" pitchFamily="2" charset="0"/>
                        </a:rPr>
                        <a:t>53%</a:t>
                      </a:r>
                    </a:p>
                  </a:txBody>
                  <a:tcPr marL="92285" marR="92285" marT="46142" marB="46142" anchor="ctr">
                    <a:solidFill>
                      <a:schemeClr val="bg1">
                        <a:lumMod val="95000"/>
                      </a:schemeClr>
                    </a:solidFill>
                  </a:tcPr>
                </a:tc>
                <a:tc>
                  <a:txBody>
                    <a:bodyPr/>
                    <a:lstStyle/>
                    <a:p>
                      <a:pPr algn="ctr"/>
                      <a:r>
                        <a:rPr lang="en-US" sz="3200" dirty="0">
                          <a:latin typeface="KG First Time In Forever" panose="02000506000000020003" pitchFamily="2" charset="0"/>
                        </a:rPr>
                        <a:t>82%</a:t>
                      </a:r>
                    </a:p>
                  </a:txBody>
                  <a:tcPr marL="92285" marR="92285" marT="46142" marB="46142" anchor="ctr">
                    <a:solidFill>
                      <a:schemeClr val="bg1">
                        <a:lumMod val="95000"/>
                      </a:schemeClr>
                    </a:solidFill>
                  </a:tcPr>
                </a:tc>
                <a:tc>
                  <a:txBody>
                    <a:bodyPr/>
                    <a:lstStyle/>
                    <a:p>
                      <a:pPr algn="ctr"/>
                      <a:r>
                        <a:rPr lang="en-US" sz="3200" dirty="0">
                          <a:latin typeface="KG First Time In Forever" panose="02000506000000020003" pitchFamily="2" charset="0"/>
                        </a:rPr>
                        <a:t>91%</a:t>
                      </a:r>
                    </a:p>
                  </a:txBody>
                  <a:tcPr marL="92285" marR="92285" marT="46142" marB="46142" anchor="ctr">
                    <a:solidFill>
                      <a:schemeClr val="bg1">
                        <a:lumMod val="95000"/>
                      </a:schemeClr>
                    </a:solidFill>
                  </a:tcPr>
                </a:tc>
                <a:tc>
                  <a:txBody>
                    <a:bodyPr/>
                    <a:lstStyle/>
                    <a:p>
                      <a:pPr algn="ctr"/>
                      <a:r>
                        <a:rPr lang="en-US" sz="3200" dirty="0">
                          <a:latin typeface="KG First Time In Forever" panose="02000506000000020003" pitchFamily="2" charset="0"/>
                        </a:rPr>
                        <a:t>5%</a:t>
                      </a:r>
                    </a:p>
                  </a:txBody>
                  <a:tcPr marL="92285" marR="92285" marT="46142" marB="46142" anchor="ctr">
                    <a:solidFill>
                      <a:schemeClr val="bg1">
                        <a:lumMod val="95000"/>
                      </a:schemeClr>
                    </a:solidFill>
                  </a:tcPr>
                </a:tc>
                <a:extLst>
                  <a:ext uri="{0D108BD9-81ED-4DB2-BD59-A6C34878D82A}">
                    <a16:rowId xmlns:a16="http://schemas.microsoft.com/office/drawing/2014/main" val="10002"/>
                  </a:ext>
                </a:extLst>
              </a:tr>
            </a:tbl>
          </a:graphicData>
        </a:graphic>
      </p:graphicFrame>
      <p:sp>
        <p:nvSpPr>
          <p:cNvPr id="9" name="TextBox 8">
            <a:extLst>
              <a:ext uri="{FF2B5EF4-FFF2-40B4-BE49-F238E27FC236}">
                <a16:creationId xmlns:a16="http://schemas.microsoft.com/office/drawing/2014/main" id="{506B2363-F139-4457-9230-90135E6B03BE}"/>
              </a:ext>
            </a:extLst>
          </p:cNvPr>
          <p:cNvSpPr txBox="1"/>
          <p:nvPr/>
        </p:nvSpPr>
        <p:spPr>
          <a:xfrm>
            <a:off x="858115" y="1534744"/>
            <a:ext cx="8438387" cy="2004523"/>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The worldwide average for starting a new business takes 21 days and the overall business freedom is 65%.</a:t>
            </a:r>
          </a:p>
          <a:p>
            <a:pPr marL="216285" indent="-216285">
              <a:buFont typeface="Arial" panose="020B0604020202020204" pitchFamily="34" charset="0"/>
              <a:buChar char="•"/>
              <a:defRPr/>
            </a:pPr>
            <a:endParaRPr lang="en-US" sz="2826" dirty="0">
              <a:latin typeface="KG First Time In Forever" panose="02000506000000020003" pitchFamily="2" charset="0"/>
              <a:ea typeface="KBScaredStraight" panose="02000603000000000000" pitchFamily="2" charset="0"/>
            </a:endParaRPr>
          </a:p>
        </p:txBody>
      </p:sp>
    </p:spTree>
    <p:extLst>
      <p:ext uri="{BB962C8B-B14F-4D97-AF65-F5344CB8AC3E}">
        <p14:creationId xmlns:p14="http://schemas.microsoft.com/office/powerpoint/2010/main" val="2537769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25DB4F4-02C0-4423-A66C-F59C8646F8D5}"/>
              </a:ext>
            </a:extLst>
          </p:cNvPr>
          <p:cNvSpPr/>
          <p:nvPr/>
        </p:nvSpPr>
        <p:spPr>
          <a:xfrm>
            <a:off x="-1" y="0"/>
            <a:ext cx="10058399" cy="77724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62" dirty="0"/>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6" name="Rectangle 5">
            <a:extLst>
              <a:ext uri="{FF2B5EF4-FFF2-40B4-BE49-F238E27FC236}">
                <a16:creationId xmlns:a16="http://schemas.microsoft.com/office/drawing/2014/main" id="{AC31EE33-D5DD-4DF6-A573-44F5699DD42F}"/>
              </a:ext>
            </a:extLst>
          </p:cNvPr>
          <p:cNvSpPr/>
          <p:nvPr/>
        </p:nvSpPr>
        <p:spPr>
          <a:xfrm>
            <a:off x="636916" y="0"/>
            <a:ext cx="8961120" cy="7772400"/>
          </a:xfrm>
          <a:prstGeom prst="rect">
            <a:avLst/>
          </a:prstGeom>
          <a:solidFill>
            <a:srgbClr val="996699"/>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5" name="Rectangle 4"/>
          <p:cNvSpPr/>
          <p:nvPr/>
        </p:nvSpPr>
        <p:spPr>
          <a:xfrm>
            <a:off x="754381" y="0"/>
            <a:ext cx="8715989" cy="7772400"/>
          </a:xfrm>
          <a:prstGeom prst="rect">
            <a:avLst/>
          </a:prstGeom>
          <a:solidFill>
            <a:schemeClr val="bg1"/>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8" name="TextBox 7"/>
          <p:cNvSpPr txBox="1"/>
          <p:nvPr/>
        </p:nvSpPr>
        <p:spPr>
          <a:xfrm>
            <a:off x="754380" y="1735407"/>
            <a:ext cx="8715990" cy="8771632"/>
          </a:xfrm>
          <a:prstGeom prst="rect">
            <a:avLst/>
          </a:prstGeom>
          <a:noFill/>
        </p:spPr>
        <p:txBody>
          <a:bodyPr wrap="square" rtlCol="0">
            <a:spAutoFit/>
          </a:bodyPr>
          <a:lstStyle/>
          <a:p>
            <a:pPr marL="461406" indent="-461406">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GDP is often measured as “GDP per capita” (per person).</a:t>
            </a:r>
          </a:p>
          <a:p>
            <a:pPr marL="461406" indent="-461406">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pPr marL="461406" indent="-461406">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Countries with a higher GDP per capita have stronger economies, while countries with lower GDP per capita have weaker economies.</a:t>
            </a:r>
          </a:p>
          <a:p>
            <a:pPr marL="461406" indent="-461406">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pPr marL="461406" indent="-461406">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GDP per capita is a good indicator of a country’s standard of living. </a:t>
            </a:r>
          </a:p>
          <a:p>
            <a:pPr marL="918606" lvl="1" indent="-461406">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The standard of living is the level of wealth and material comfort available to the people.</a:t>
            </a:r>
          </a:p>
          <a:p>
            <a:pPr marL="918606" lvl="1" indent="-461406">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pPr marL="461406" indent="-461406">
              <a:buFont typeface="Arial" panose="020B0604020202020204" pitchFamily="34" charset="0"/>
              <a:buChar char="•"/>
            </a:pPr>
            <a:endParaRPr lang="en-US" sz="36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p:txBody>
      </p:sp>
      <p:sp>
        <p:nvSpPr>
          <p:cNvPr id="12" name="Rectangle 11">
            <a:extLst>
              <a:ext uri="{FF2B5EF4-FFF2-40B4-BE49-F238E27FC236}">
                <a16:creationId xmlns:a16="http://schemas.microsoft.com/office/drawing/2014/main" id="{CC395762-E676-4022-B3EE-F69764BA6A74}"/>
              </a:ext>
            </a:extLst>
          </p:cNvPr>
          <p:cNvSpPr/>
          <p:nvPr/>
        </p:nvSpPr>
        <p:spPr>
          <a:xfrm>
            <a:off x="1052534" y="0"/>
            <a:ext cx="8049511" cy="2015167"/>
          </a:xfrm>
          <a:prstGeom prst="rect">
            <a:avLst/>
          </a:prstGeom>
          <a:noFill/>
          <a:effectLst/>
        </p:spPr>
        <p:txBody>
          <a:bodyPr wrap="none" lIns="75438" tIns="37719" rIns="75438" bIns="37719">
            <a:spAutoFit/>
          </a:bodyPr>
          <a:lstStyle/>
          <a:p>
            <a:pPr algn="ctr"/>
            <a:r>
              <a:rPr lang="en-US" sz="12600" dirty="0">
                <a:ln w="57150">
                  <a:solidFill>
                    <a:sysClr val="windowText" lastClr="000000"/>
                  </a:solidFill>
                  <a:prstDash val="solid"/>
                </a:ln>
                <a:solidFill>
                  <a:srgbClr val="2E3192"/>
                </a:solidFill>
                <a:effectLst>
                  <a:glow rad="63500">
                    <a:srgbClr val="996699"/>
                  </a:glow>
                  <a:outerShdw blurRad="38100" dist="22860" dir="5400000" algn="tl" rotWithShape="0">
                    <a:srgbClr val="000000">
                      <a:alpha val="30000"/>
                    </a:srgbClr>
                  </a:outerShdw>
                </a:effectLst>
                <a:latin typeface="KG One More Light BIG" panose="02000506000000020004" pitchFamily="2" charset="0"/>
              </a:rPr>
              <a:t>per Capita</a:t>
            </a:r>
            <a:endParaRPr lang="en-US" sz="10500" dirty="0">
              <a:ln w="57150">
                <a:solidFill>
                  <a:sysClr val="windowText" lastClr="000000"/>
                </a:solidFill>
                <a:prstDash val="solid"/>
              </a:ln>
              <a:solidFill>
                <a:srgbClr val="2E3192"/>
              </a:solidFill>
              <a:effectLst>
                <a:glow rad="63500">
                  <a:srgbClr val="996699"/>
                </a:glow>
                <a:outerShdw blurRad="38100" dist="22860" dir="5400000" algn="tl" rotWithShape="0">
                  <a:srgbClr val="000000">
                    <a:alpha val="30000"/>
                  </a:srgbClr>
                </a:outerShdw>
              </a:effectLst>
              <a:latin typeface="KG One More Light BIG" panose="02000506000000020004" pitchFamily="2" charset="0"/>
            </a:endParaRPr>
          </a:p>
        </p:txBody>
      </p:sp>
      <p:sp>
        <p:nvSpPr>
          <p:cNvPr id="14" name="TextBox 13">
            <a:extLst>
              <a:ext uri="{FF2B5EF4-FFF2-40B4-BE49-F238E27FC236}">
                <a16:creationId xmlns:a16="http://schemas.microsoft.com/office/drawing/2014/main" id="{6218BFFA-F60A-43DC-99A9-673CBEB9E940}"/>
              </a:ext>
            </a:extLst>
          </p:cNvPr>
          <p:cNvSpPr txBox="1"/>
          <p:nvPr/>
        </p:nvSpPr>
        <p:spPr>
          <a:xfrm>
            <a:off x="754380" y="7545490"/>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spTree>
    <p:extLst>
      <p:ext uri="{BB962C8B-B14F-4D97-AF65-F5344CB8AC3E}">
        <p14:creationId xmlns:p14="http://schemas.microsoft.com/office/powerpoint/2010/main" val="1740458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1915FD4-D4A3-4DD4-808F-C3BCC3318A81}"/>
              </a:ext>
            </a:extLst>
          </p:cNvPr>
          <p:cNvSpPr/>
          <p:nvPr/>
        </p:nvSpPr>
        <p:spPr>
          <a:xfrm>
            <a:off x="-1" y="0"/>
            <a:ext cx="10058399" cy="77724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62" dirty="0"/>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6" name="Rectangle 5">
            <a:extLst>
              <a:ext uri="{FF2B5EF4-FFF2-40B4-BE49-F238E27FC236}">
                <a16:creationId xmlns:a16="http://schemas.microsoft.com/office/drawing/2014/main" id="{AC31EE33-D5DD-4DF6-A573-44F5699DD42F}"/>
              </a:ext>
            </a:extLst>
          </p:cNvPr>
          <p:cNvSpPr/>
          <p:nvPr/>
        </p:nvSpPr>
        <p:spPr>
          <a:xfrm>
            <a:off x="636916" y="0"/>
            <a:ext cx="8961120" cy="7772400"/>
          </a:xfrm>
          <a:prstGeom prst="rect">
            <a:avLst/>
          </a:prstGeom>
          <a:solidFill>
            <a:srgbClr val="996699"/>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5" name="Rectangle 4"/>
          <p:cNvSpPr/>
          <p:nvPr/>
        </p:nvSpPr>
        <p:spPr>
          <a:xfrm>
            <a:off x="754381" y="0"/>
            <a:ext cx="8715989" cy="7772400"/>
          </a:xfrm>
          <a:prstGeom prst="rect">
            <a:avLst/>
          </a:prstGeom>
          <a:solidFill>
            <a:schemeClr val="bg1"/>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8" name="TextBox 7"/>
          <p:cNvSpPr txBox="1"/>
          <p:nvPr/>
        </p:nvSpPr>
        <p:spPr>
          <a:xfrm>
            <a:off x="754380" y="1735407"/>
            <a:ext cx="8715990" cy="7232749"/>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For the most part, the GDP per capita in the Southern and Eastern Asian region tends to be lower than the figures found in Europe, Canada, Australia, and the United States.</a:t>
            </a:r>
          </a:p>
          <a:p>
            <a:pPr marL="457200" indent="-457200">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However, the GDP per capita (for most countries) is higher than that of most African countries.</a:t>
            </a:r>
          </a:p>
          <a:p>
            <a:pPr marL="457200" indent="-457200">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GDP per capita varies widely throughout the region.</a:t>
            </a:r>
          </a:p>
          <a:p>
            <a:pPr marL="461406" indent="-461406">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p:txBody>
      </p:sp>
      <p:sp>
        <p:nvSpPr>
          <p:cNvPr id="12" name="Rectangle 11">
            <a:extLst>
              <a:ext uri="{FF2B5EF4-FFF2-40B4-BE49-F238E27FC236}">
                <a16:creationId xmlns:a16="http://schemas.microsoft.com/office/drawing/2014/main" id="{CC395762-E676-4022-B3EE-F69764BA6A74}"/>
              </a:ext>
            </a:extLst>
          </p:cNvPr>
          <p:cNvSpPr/>
          <p:nvPr/>
        </p:nvSpPr>
        <p:spPr>
          <a:xfrm>
            <a:off x="2206024" y="0"/>
            <a:ext cx="5742534" cy="2015167"/>
          </a:xfrm>
          <a:prstGeom prst="rect">
            <a:avLst/>
          </a:prstGeom>
          <a:noFill/>
          <a:effectLst/>
        </p:spPr>
        <p:txBody>
          <a:bodyPr wrap="none" lIns="75438" tIns="37719" rIns="75438" bIns="37719">
            <a:spAutoFit/>
          </a:bodyPr>
          <a:lstStyle/>
          <a:p>
            <a:pPr algn="ctr"/>
            <a:r>
              <a:rPr lang="en-US" sz="12600" dirty="0">
                <a:ln w="57150">
                  <a:solidFill>
                    <a:sysClr val="windowText" lastClr="000000"/>
                  </a:solidFill>
                  <a:prstDash val="solid"/>
                </a:ln>
                <a:solidFill>
                  <a:srgbClr val="2E3192"/>
                </a:solidFill>
                <a:effectLst>
                  <a:glow rad="63500">
                    <a:srgbClr val="996699"/>
                  </a:glow>
                  <a:outerShdw blurRad="38100" dist="22860" dir="5400000" algn="tl" rotWithShape="0">
                    <a:srgbClr val="000000">
                      <a:alpha val="30000"/>
                    </a:srgbClr>
                  </a:outerShdw>
                </a:effectLst>
                <a:latin typeface="KG One More Light BIG" panose="02000506000000020004" pitchFamily="2" charset="0"/>
              </a:rPr>
              <a:t>SE Asia</a:t>
            </a:r>
          </a:p>
        </p:txBody>
      </p:sp>
      <p:sp>
        <p:nvSpPr>
          <p:cNvPr id="14" name="TextBox 13">
            <a:extLst>
              <a:ext uri="{FF2B5EF4-FFF2-40B4-BE49-F238E27FC236}">
                <a16:creationId xmlns:a16="http://schemas.microsoft.com/office/drawing/2014/main" id="{6218BFFA-F60A-43DC-99A9-673CBEB9E940}"/>
              </a:ext>
            </a:extLst>
          </p:cNvPr>
          <p:cNvSpPr txBox="1"/>
          <p:nvPr/>
        </p:nvSpPr>
        <p:spPr>
          <a:xfrm>
            <a:off x="754380" y="7545490"/>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spTree>
    <p:extLst>
      <p:ext uri="{BB962C8B-B14F-4D97-AF65-F5344CB8AC3E}">
        <p14:creationId xmlns:p14="http://schemas.microsoft.com/office/powerpoint/2010/main" val="28353211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0FF9EC-EB4F-4526-9AD5-7CC9FAB5F952}"/>
              </a:ext>
            </a:extLst>
          </p:cNvPr>
          <p:cNvSpPr/>
          <p:nvPr/>
        </p:nvSpPr>
        <p:spPr>
          <a:xfrm>
            <a:off x="-1" y="0"/>
            <a:ext cx="10058399" cy="77724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62" dirty="0"/>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6" name="Rectangle 5">
            <a:extLst>
              <a:ext uri="{FF2B5EF4-FFF2-40B4-BE49-F238E27FC236}">
                <a16:creationId xmlns:a16="http://schemas.microsoft.com/office/drawing/2014/main" id="{AC31EE33-D5DD-4DF6-A573-44F5699DD42F}"/>
              </a:ext>
            </a:extLst>
          </p:cNvPr>
          <p:cNvSpPr/>
          <p:nvPr/>
        </p:nvSpPr>
        <p:spPr>
          <a:xfrm>
            <a:off x="636916" y="0"/>
            <a:ext cx="8961120" cy="7772400"/>
          </a:xfrm>
          <a:prstGeom prst="rect">
            <a:avLst/>
          </a:prstGeom>
          <a:solidFill>
            <a:srgbClr val="996699"/>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5" name="Rectangle 4"/>
          <p:cNvSpPr/>
          <p:nvPr/>
        </p:nvSpPr>
        <p:spPr>
          <a:xfrm>
            <a:off x="754381" y="0"/>
            <a:ext cx="8715989" cy="7772400"/>
          </a:xfrm>
          <a:prstGeom prst="rect">
            <a:avLst/>
          </a:prstGeom>
          <a:solidFill>
            <a:schemeClr val="bg1"/>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12" name="Rectangle 11">
            <a:extLst>
              <a:ext uri="{FF2B5EF4-FFF2-40B4-BE49-F238E27FC236}">
                <a16:creationId xmlns:a16="http://schemas.microsoft.com/office/drawing/2014/main" id="{CC395762-E676-4022-B3EE-F69764BA6A74}"/>
              </a:ext>
            </a:extLst>
          </p:cNvPr>
          <p:cNvSpPr/>
          <p:nvPr/>
        </p:nvSpPr>
        <p:spPr>
          <a:xfrm>
            <a:off x="2206025" y="0"/>
            <a:ext cx="5742534" cy="2015167"/>
          </a:xfrm>
          <a:prstGeom prst="rect">
            <a:avLst/>
          </a:prstGeom>
          <a:noFill/>
          <a:effectLst/>
        </p:spPr>
        <p:txBody>
          <a:bodyPr wrap="none" lIns="75438" tIns="37719" rIns="75438" bIns="37719">
            <a:spAutoFit/>
          </a:bodyPr>
          <a:lstStyle/>
          <a:p>
            <a:pPr algn="ctr"/>
            <a:r>
              <a:rPr lang="en-US" sz="12600" dirty="0">
                <a:ln w="57150">
                  <a:solidFill>
                    <a:sysClr val="windowText" lastClr="000000"/>
                  </a:solidFill>
                  <a:prstDash val="solid"/>
                </a:ln>
                <a:solidFill>
                  <a:srgbClr val="2E3192"/>
                </a:solidFill>
                <a:effectLst>
                  <a:glow rad="63500">
                    <a:srgbClr val="996699"/>
                  </a:glow>
                  <a:outerShdw blurRad="38100" dist="22860" dir="5400000" algn="tl" rotWithShape="0">
                    <a:srgbClr val="000000">
                      <a:alpha val="30000"/>
                    </a:srgbClr>
                  </a:outerShdw>
                </a:effectLst>
                <a:latin typeface="KG One More Light BIG" panose="02000506000000020004" pitchFamily="2" charset="0"/>
              </a:rPr>
              <a:t>SE Asia</a:t>
            </a:r>
          </a:p>
        </p:txBody>
      </p:sp>
      <p:sp>
        <p:nvSpPr>
          <p:cNvPr id="14" name="TextBox 13">
            <a:extLst>
              <a:ext uri="{FF2B5EF4-FFF2-40B4-BE49-F238E27FC236}">
                <a16:creationId xmlns:a16="http://schemas.microsoft.com/office/drawing/2014/main" id="{6218BFFA-F60A-43DC-99A9-673CBEB9E940}"/>
              </a:ext>
            </a:extLst>
          </p:cNvPr>
          <p:cNvSpPr txBox="1"/>
          <p:nvPr/>
        </p:nvSpPr>
        <p:spPr>
          <a:xfrm>
            <a:off x="754380" y="7545490"/>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graphicFrame>
        <p:nvGraphicFramePr>
          <p:cNvPr id="4" name="Table 3">
            <a:extLst>
              <a:ext uri="{FF2B5EF4-FFF2-40B4-BE49-F238E27FC236}">
                <a16:creationId xmlns:a16="http://schemas.microsoft.com/office/drawing/2014/main" id="{C88317AC-776F-4503-AD5E-C63A97E9CA23}"/>
              </a:ext>
            </a:extLst>
          </p:cNvPr>
          <p:cNvGraphicFramePr>
            <a:graphicFrameLocks noGrp="1"/>
          </p:cNvGraphicFramePr>
          <p:nvPr>
            <p:extLst>
              <p:ext uri="{D42A27DB-BD31-4B8C-83A1-F6EECF244321}">
                <p14:modId xmlns:p14="http://schemas.microsoft.com/office/powerpoint/2010/main" val="1860632218"/>
              </p:ext>
            </p:extLst>
          </p:nvPr>
        </p:nvGraphicFramePr>
        <p:xfrm>
          <a:off x="1588991" y="1813560"/>
          <a:ext cx="7329574" cy="5339258"/>
        </p:xfrm>
        <a:graphic>
          <a:graphicData uri="http://schemas.openxmlformats.org/drawingml/2006/table">
            <a:tbl>
              <a:tblPr firstRow="1" bandRow="1">
                <a:tableStyleId>{5940675A-B579-460E-94D1-54222C63F5DA}</a:tableStyleId>
              </a:tblPr>
              <a:tblGrid>
                <a:gridCol w="3664787">
                  <a:extLst>
                    <a:ext uri="{9D8B030D-6E8A-4147-A177-3AD203B41FA5}">
                      <a16:colId xmlns:a16="http://schemas.microsoft.com/office/drawing/2014/main" val="20000"/>
                    </a:ext>
                  </a:extLst>
                </a:gridCol>
                <a:gridCol w="3664787">
                  <a:extLst>
                    <a:ext uri="{9D8B030D-6E8A-4147-A177-3AD203B41FA5}">
                      <a16:colId xmlns:a16="http://schemas.microsoft.com/office/drawing/2014/main" val="20001"/>
                    </a:ext>
                  </a:extLst>
                </a:gridCol>
              </a:tblGrid>
              <a:tr h="674851">
                <a:tc>
                  <a:txBody>
                    <a:bodyPr/>
                    <a:lstStyle/>
                    <a:p>
                      <a:pPr algn="ctr"/>
                      <a:r>
                        <a:rPr lang="en-US" sz="4800" b="1" dirty="0">
                          <a:latin typeface="KG Sorry Not Sorry" panose="02000506000000020004" pitchFamily="2" charset="0"/>
                        </a:rPr>
                        <a:t>Country</a:t>
                      </a:r>
                    </a:p>
                  </a:txBody>
                  <a:tcPr marL="92285" marR="92285" marT="46142" marB="46142" anchor="ctr">
                    <a:solidFill>
                      <a:srgbClr val="996699"/>
                    </a:solidFill>
                  </a:tcPr>
                </a:tc>
                <a:tc>
                  <a:txBody>
                    <a:bodyPr/>
                    <a:lstStyle/>
                    <a:p>
                      <a:pPr algn="ctr"/>
                      <a:r>
                        <a:rPr lang="en-US" sz="4800" b="1" dirty="0">
                          <a:latin typeface="KG Sorry Not Sorry" panose="02000506000000020004" pitchFamily="2" charset="0"/>
                        </a:rPr>
                        <a:t>GDP Per Capita</a:t>
                      </a:r>
                    </a:p>
                  </a:txBody>
                  <a:tcPr marL="92285" marR="92285" marT="46142" marB="46142" anchor="ctr">
                    <a:solidFill>
                      <a:srgbClr val="996699"/>
                    </a:solidFill>
                  </a:tcPr>
                </a:tc>
                <a:extLst>
                  <a:ext uri="{0D108BD9-81ED-4DB2-BD59-A6C34878D82A}">
                    <a16:rowId xmlns:a16="http://schemas.microsoft.com/office/drawing/2014/main" val="10000"/>
                  </a:ext>
                </a:extLst>
              </a:tr>
              <a:tr h="711192">
                <a:tc>
                  <a:txBody>
                    <a:bodyPr/>
                    <a:lstStyle/>
                    <a:p>
                      <a:pPr algn="ctr"/>
                      <a:r>
                        <a:rPr lang="en-US" sz="3600" dirty="0">
                          <a:latin typeface="KG First Time In Forever" panose="02000506000000020003" pitchFamily="2" charset="0"/>
                        </a:rPr>
                        <a:t>China</a:t>
                      </a:r>
                    </a:p>
                  </a:txBody>
                  <a:tcPr marL="92285" marR="92285" marT="46142" marB="46142" anchor="ctr">
                    <a:solidFill>
                      <a:schemeClr val="bg1">
                        <a:lumMod val="95000"/>
                      </a:schemeClr>
                    </a:solidFill>
                  </a:tcPr>
                </a:tc>
                <a:tc>
                  <a:txBody>
                    <a:bodyPr/>
                    <a:lstStyle/>
                    <a:p>
                      <a:pPr algn="ctr"/>
                      <a:r>
                        <a:rPr lang="en-US" sz="3600" dirty="0">
                          <a:latin typeface="KG First Time In Forever" panose="02000506000000020003" pitchFamily="2" charset="0"/>
                        </a:rPr>
                        <a:t>$10,261</a:t>
                      </a:r>
                    </a:p>
                  </a:txBody>
                  <a:tcPr marL="92285" marR="92285" marT="46142" marB="46142" anchor="ctr">
                    <a:solidFill>
                      <a:schemeClr val="bg1">
                        <a:lumMod val="95000"/>
                      </a:schemeClr>
                    </a:solidFill>
                  </a:tcPr>
                </a:tc>
                <a:extLst>
                  <a:ext uri="{0D108BD9-81ED-4DB2-BD59-A6C34878D82A}">
                    <a16:rowId xmlns:a16="http://schemas.microsoft.com/office/drawing/2014/main" val="10001"/>
                  </a:ext>
                </a:extLst>
              </a:tr>
              <a:tr h="711192">
                <a:tc>
                  <a:txBody>
                    <a:bodyPr/>
                    <a:lstStyle/>
                    <a:p>
                      <a:pPr algn="ctr"/>
                      <a:r>
                        <a:rPr lang="en-US" sz="3600" dirty="0">
                          <a:latin typeface="KG First Time In Forever" panose="02000506000000020003" pitchFamily="2" charset="0"/>
                        </a:rPr>
                        <a:t>India</a:t>
                      </a:r>
                    </a:p>
                  </a:txBody>
                  <a:tcPr marL="92285" marR="92285" marT="46142" marB="46142" anchor="ctr">
                    <a:solidFill>
                      <a:schemeClr val="bg1">
                        <a:lumMod val="95000"/>
                      </a:schemeClr>
                    </a:solidFill>
                  </a:tcPr>
                </a:tc>
                <a:tc>
                  <a:txBody>
                    <a:bodyPr/>
                    <a:lstStyle/>
                    <a:p>
                      <a:pPr algn="ctr"/>
                      <a:r>
                        <a:rPr lang="en-US" sz="3600" dirty="0">
                          <a:latin typeface="KG First Time In Forever" panose="02000506000000020003" pitchFamily="2" charset="0"/>
                        </a:rPr>
                        <a:t>$2,099</a:t>
                      </a:r>
                    </a:p>
                  </a:txBody>
                  <a:tcPr marL="92285" marR="92285" marT="46142" marB="46142" anchor="ctr">
                    <a:solidFill>
                      <a:schemeClr val="bg1">
                        <a:lumMod val="95000"/>
                      </a:schemeClr>
                    </a:solidFill>
                  </a:tcPr>
                </a:tc>
                <a:extLst>
                  <a:ext uri="{0D108BD9-81ED-4DB2-BD59-A6C34878D82A}">
                    <a16:rowId xmlns:a16="http://schemas.microsoft.com/office/drawing/2014/main" val="10002"/>
                  </a:ext>
                </a:extLst>
              </a:tr>
              <a:tr h="959494">
                <a:tc>
                  <a:txBody>
                    <a:bodyPr/>
                    <a:lstStyle/>
                    <a:p>
                      <a:pPr algn="ctr"/>
                      <a:r>
                        <a:rPr lang="en-US" sz="3600" dirty="0">
                          <a:latin typeface="KG First Time In Forever" panose="02000506000000020003" pitchFamily="2" charset="0"/>
                        </a:rPr>
                        <a:t>Japan</a:t>
                      </a:r>
                    </a:p>
                  </a:txBody>
                  <a:tcPr marL="92285" marR="92285" marT="46142" marB="46142" anchor="ctr">
                    <a:solidFill>
                      <a:schemeClr val="bg1">
                        <a:lumMod val="95000"/>
                      </a:schemeClr>
                    </a:solidFill>
                  </a:tcPr>
                </a:tc>
                <a:tc>
                  <a:txBody>
                    <a:bodyPr/>
                    <a:lstStyle/>
                    <a:p>
                      <a:pPr algn="ctr"/>
                      <a:r>
                        <a:rPr lang="en-US" sz="3600" dirty="0">
                          <a:latin typeface="KG First Time In Forever" panose="02000506000000020003" pitchFamily="2" charset="0"/>
                        </a:rPr>
                        <a:t>$40,246</a:t>
                      </a:r>
                    </a:p>
                  </a:txBody>
                  <a:tcPr marL="92285" marR="92285" marT="46142" marB="46142" anchor="ctr">
                    <a:solidFill>
                      <a:schemeClr val="bg1">
                        <a:lumMod val="95000"/>
                      </a:schemeClr>
                    </a:solidFill>
                  </a:tcPr>
                </a:tc>
                <a:extLst>
                  <a:ext uri="{0D108BD9-81ED-4DB2-BD59-A6C34878D82A}">
                    <a16:rowId xmlns:a16="http://schemas.microsoft.com/office/drawing/2014/main" val="10003"/>
                  </a:ext>
                </a:extLst>
              </a:tr>
              <a:tr h="711192">
                <a:tc>
                  <a:txBody>
                    <a:bodyPr/>
                    <a:lstStyle/>
                    <a:p>
                      <a:pPr algn="ctr"/>
                      <a:r>
                        <a:rPr lang="en-US" sz="3600" dirty="0">
                          <a:latin typeface="KG First Time In Forever" panose="02000506000000020003" pitchFamily="2" charset="0"/>
                        </a:rPr>
                        <a:t>South Korea</a:t>
                      </a:r>
                    </a:p>
                  </a:txBody>
                  <a:tcPr marL="92285" marR="92285" marT="46142" marB="46142" anchor="ctr">
                    <a:solidFill>
                      <a:schemeClr val="bg1">
                        <a:lumMod val="95000"/>
                      </a:schemeClr>
                    </a:solidFill>
                  </a:tcPr>
                </a:tc>
                <a:tc>
                  <a:txBody>
                    <a:bodyPr/>
                    <a:lstStyle/>
                    <a:p>
                      <a:pPr algn="ctr"/>
                      <a:r>
                        <a:rPr lang="en-US" sz="3600" dirty="0">
                          <a:latin typeface="KG First Time In Forever" panose="02000506000000020003" pitchFamily="2" charset="0"/>
                        </a:rPr>
                        <a:t>$31,846</a:t>
                      </a:r>
                    </a:p>
                  </a:txBody>
                  <a:tcPr marL="92285" marR="92285" marT="46142" marB="46142" anchor="ctr">
                    <a:solidFill>
                      <a:schemeClr val="bg1">
                        <a:lumMod val="95000"/>
                      </a:schemeClr>
                    </a:solidFill>
                  </a:tcPr>
                </a:tc>
                <a:extLst>
                  <a:ext uri="{0D108BD9-81ED-4DB2-BD59-A6C34878D82A}">
                    <a16:rowId xmlns:a16="http://schemas.microsoft.com/office/drawing/2014/main" val="10004"/>
                  </a:ext>
                </a:extLst>
              </a:tr>
              <a:tr h="711192">
                <a:tc>
                  <a:txBody>
                    <a:bodyPr/>
                    <a:lstStyle/>
                    <a:p>
                      <a:pPr algn="ctr"/>
                      <a:r>
                        <a:rPr lang="en-US" sz="3600" dirty="0">
                          <a:latin typeface="KG First Time In Forever" panose="02000506000000020003" pitchFamily="2" charset="0"/>
                        </a:rPr>
                        <a:t>North Korea</a:t>
                      </a:r>
                    </a:p>
                  </a:txBody>
                  <a:tcPr marL="92285" marR="92285" marT="46142" marB="46142" anchor="ctr">
                    <a:solidFill>
                      <a:schemeClr val="bg1">
                        <a:lumMod val="95000"/>
                      </a:schemeClr>
                    </a:solidFill>
                  </a:tcPr>
                </a:tc>
                <a:tc>
                  <a:txBody>
                    <a:bodyPr/>
                    <a:lstStyle/>
                    <a:p>
                      <a:pPr algn="ctr"/>
                      <a:r>
                        <a:rPr lang="en-US" sz="3600" dirty="0">
                          <a:latin typeface="KG First Time In Forever" panose="02000506000000020003" pitchFamily="2" charset="0"/>
                        </a:rPr>
                        <a:t>$1,300</a:t>
                      </a:r>
                    </a:p>
                  </a:txBody>
                  <a:tcPr marL="92285" marR="92285" marT="46142" marB="46142" anchor="ctr">
                    <a:solidFill>
                      <a:schemeClr val="bg1">
                        <a:lumMod val="95000"/>
                      </a:schemeClr>
                    </a:solidFill>
                  </a:tcPr>
                </a:tc>
                <a:extLst>
                  <a:ext uri="{0D108BD9-81ED-4DB2-BD59-A6C34878D82A}">
                    <a16:rowId xmlns:a16="http://schemas.microsoft.com/office/drawing/2014/main" val="10005"/>
                  </a:ext>
                </a:extLst>
              </a:tr>
              <a:tr h="711192">
                <a:tc>
                  <a:txBody>
                    <a:bodyPr/>
                    <a:lstStyle/>
                    <a:p>
                      <a:pPr algn="ctr"/>
                      <a:r>
                        <a:rPr lang="en-US" sz="3600" dirty="0">
                          <a:latin typeface="KG First Time In Forever" panose="02000506000000020003" pitchFamily="2" charset="0"/>
                        </a:rPr>
                        <a:t>United States</a:t>
                      </a:r>
                    </a:p>
                  </a:txBody>
                  <a:tcPr marL="92285" marR="92285" marT="46142" marB="46142" anchor="ctr">
                    <a:solidFill>
                      <a:schemeClr val="bg1">
                        <a:lumMod val="85000"/>
                      </a:schemeClr>
                    </a:solidFill>
                  </a:tcPr>
                </a:tc>
                <a:tc>
                  <a:txBody>
                    <a:bodyPr/>
                    <a:lstStyle/>
                    <a:p>
                      <a:pPr algn="ctr"/>
                      <a:r>
                        <a:rPr lang="en-US" sz="3600" dirty="0">
                          <a:latin typeface="KG First Time In Forever" panose="02000506000000020003" pitchFamily="2" charset="0"/>
                        </a:rPr>
                        <a:t>$65,297</a:t>
                      </a:r>
                    </a:p>
                  </a:txBody>
                  <a:tcPr marL="92285" marR="92285" marT="46142" marB="46142" anchor="ctr">
                    <a:solidFill>
                      <a:schemeClr val="bg1">
                        <a:lumMod val="85000"/>
                      </a:schemeClr>
                    </a:solidFill>
                  </a:tcPr>
                </a:tc>
                <a:extLst>
                  <a:ext uri="{0D108BD9-81ED-4DB2-BD59-A6C34878D82A}">
                    <a16:rowId xmlns:a16="http://schemas.microsoft.com/office/drawing/2014/main" val="1971906915"/>
                  </a:ext>
                </a:extLst>
              </a:tr>
            </a:tbl>
          </a:graphicData>
        </a:graphic>
      </p:graphicFrame>
    </p:spTree>
    <p:extLst>
      <p:ext uri="{BB962C8B-B14F-4D97-AF65-F5344CB8AC3E}">
        <p14:creationId xmlns:p14="http://schemas.microsoft.com/office/powerpoint/2010/main" val="35232195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92087E-FA76-45B5-9437-281C7F75707A}"/>
              </a:ext>
            </a:extLst>
          </p:cNvPr>
          <p:cNvSpPr/>
          <p:nvPr/>
        </p:nvSpPr>
        <p:spPr>
          <a:xfrm>
            <a:off x="-1" y="0"/>
            <a:ext cx="10058399" cy="77724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62" dirty="0"/>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6" name="Rectangle 5">
            <a:extLst>
              <a:ext uri="{FF2B5EF4-FFF2-40B4-BE49-F238E27FC236}">
                <a16:creationId xmlns:a16="http://schemas.microsoft.com/office/drawing/2014/main" id="{AC31EE33-D5DD-4DF6-A573-44F5699DD42F}"/>
              </a:ext>
            </a:extLst>
          </p:cNvPr>
          <p:cNvSpPr/>
          <p:nvPr/>
        </p:nvSpPr>
        <p:spPr>
          <a:xfrm>
            <a:off x="636916" y="0"/>
            <a:ext cx="8961120" cy="7772400"/>
          </a:xfrm>
          <a:prstGeom prst="rect">
            <a:avLst/>
          </a:prstGeom>
          <a:solidFill>
            <a:srgbClr val="996699"/>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5" name="Rectangle 4"/>
          <p:cNvSpPr/>
          <p:nvPr/>
        </p:nvSpPr>
        <p:spPr>
          <a:xfrm>
            <a:off x="754381" y="0"/>
            <a:ext cx="8715989" cy="7772400"/>
          </a:xfrm>
          <a:prstGeom prst="rect">
            <a:avLst/>
          </a:prstGeom>
          <a:solidFill>
            <a:schemeClr val="bg1"/>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8" name="TextBox 7"/>
          <p:cNvSpPr txBox="1"/>
          <p:nvPr/>
        </p:nvSpPr>
        <p:spPr>
          <a:xfrm>
            <a:off x="818212" y="3100911"/>
            <a:ext cx="8715990" cy="6247864"/>
          </a:xfrm>
          <a:prstGeom prst="rect">
            <a:avLst/>
          </a:prstGeom>
          <a:noFill/>
        </p:spPr>
        <p:txBody>
          <a:bodyPr wrap="square" rtlCol="0">
            <a:spAutoFit/>
          </a:bodyPr>
          <a:lstStyle/>
          <a:p>
            <a:pPr marL="461406" indent="-461406">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A nation’s productive resources determine the strength of its economy.</a:t>
            </a:r>
          </a:p>
          <a:p>
            <a:pPr marL="461406" indent="-461406">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pPr marL="461406" indent="-461406">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Productive resources are the materials and labor used to create goods and services.</a:t>
            </a:r>
          </a:p>
          <a:p>
            <a:pPr marL="461406" indent="-461406">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pPr marL="461406" indent="-461406">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The four main categories of productive resources are natural resources, human capital, capital goods, and entrepreneurship.</a:t>
            </a: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p:txBody>
      </p:sp>
      <p:sp>
        <p:nvSpPr>
          <p:cNvPr id="12" name="Rectangle 11">
            <a:extLst>
              <a:ext uri="{FF2B5EF4-FFF2-40B4-BE49-F238E27FC236}">
                <a16:creationId xmlns:a16="http://schemas.microsoft.com/office/drawing/2014/main" id="{CC395762-E676-4022-B3EE-F69764BA6A74}"/>
              </a:ext>
            </a:extLst>
          </p:cNvPr>
          <p:cNvSpPr/>
          <p:nvPr/>
        </p:nvSpPr>
        <p:spPr>
          <a:xfrm>
            <a:off x="1426418" y="0"/>
            <a:ext cx="7301742" cy="3307829"/>
          </a:xfrm>
          <a:prstGeom prst="rect">
            <a:avLst/>
          </a:prstGeom>
          <a:noFill/>
          <a:effectLst/>
        </p:spPr>
        <p:txBody>
          <a:bodyPr wrap="none" lIns="75438" tIns="37719" rIns="75438" bIns="37719">
            <a:spAutoFit/>
          </a:bodyPr>
          <a:lstStyle/>
          <a:p>
            <a:pPr algn="ctr"/>
            <a:r>
              <a:rPr lang="en-US" sz="10500" dirty="0">
                <a:ln w="57150">
                  <a:solidFill>
                    <a:sysClr val="windowText" lastClr="000000"/>
                  </a:solidFill>
                  <a:prstDash val="solid"/>
                </a:ln>
                <a:solidFill>
                  <a:srgbClr val="2E3192"/>
                </a:solidFill>
                <a:effectLst>
                  <a:glow rad="63500">
                    <a:srgbClr val="996699"/>
                  </a:glow>
                  <a:outerShdw blurRad="38100" dist="22860" dir="5400000" algn="tl" rotWithShape="0">
                    <a:srgbClr val="000000">
                      <a:alpha val="30000"/>
                    </a:srgbClr>
                  </a:outerShdw>
                </a:effectLst>
                <a:latin typeface="KG One More Light BIG" panose="02000506000000020004" pitchFamily="2" charset="0"/>
              </a:rPr>
              <a:t>Productive</a:t>
            </a:r>
          </a:p>
          <a:p>
            <a:pPr algn="ctr"/>
            <a:r>
              <a:rPr lang="en-US" sz="10500" dirty="0">
                <a:ln w="57150">
                  <a:solidFill>
                    <a:sysClr val="windowText" lastClr="000000"/>
                  </a:solidFill>
                  <a:prstDash val="solid"/>
                </a:ln>
                <a:solidFill>
                  <a:srgbClr val="2E3192"/>
                </a:solidFill>
                <a:effectLst>
                  <a:glow rad="63500">
                    <a:srgbClr val="996699"/>
                  </a:glow>
                  <a:outerShdw blurRad="38100" dist="22860" dir="5400000" algn="tl" rotWithShape="0">
                    <a:srgbClr val="000000">
                      <a:alpha val="30000"/>
                    </a:srgbClr>
                  </a:outerShdw>
                </a:effectLst>
                <a:latin typeface="KG One More Light BIG" panose="02000506000000020004" pitchFamily="2" charset="0"/>
              </a:rPr>
              <a:t>Resources</a:t>
            </a:r>
            <a:endParaRPr lang="en-US" sz="9600" dirty="0">
              <a:ln w="57150">
                <a:solidFill>
                  <a:sysClr val="windowText" lastClr="000000"/>
                </a:solidFill>
                <a:prstDash val="solid"/>
              </a:ln>
              <a:solidFill>
                <a:srgbClr val="2E3192"/>
              </a:solidFill>
              <a:effectLst>
                <a:glow rad="63500">
                  <a:srgbClr val="996699"/>
                </a:glow>
                <a:outerShdw blurRad="38100" dist="22860" dir="5400000" algn="tl" rotWithShape="0">
                  <a:srgbClr val="000000">
                    <a:alpha val="30000"/>
                  </a:srgbClr>
                </a:outerShdw>
              </a:effectLst>
              <a:latin typeface="KG One More Light BIG" panose="02000506000000020004" pitchFamily="2" charset="0"/>
            </a:endParaRPr>
          </a:p>
        </p:txBody>
      </p:sp>
      <p:sp>
        <p:nvSpPr>
          <p:cNvPr id="14" name="TextBox 13">
            <a:extLst>
              <a:ext uri="{FF2B5EF4-FFF2-40B4-BE49-F238E27FC236}">
                <a16:creationId xmlns:a16="http://schemas.microsoft.com/office/drawing/2014/main" id="{6218BFFA-F60A-43DC-99A9-673CBEB9E940}"/>
              </a:ext>
            </a:extLst>
          </p:cNvPr>
          <p:cNvSpPr txBox="1"/>
          <p:nvPr/>
        </p:nvSpPr>
        <p:spPr>
          <a:xfrm>
            <a:off x="754380" y="7545490"/>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spTree>
    <p:extLst>
      <p:ext uri="{BB962C8B-B14F-4D97-AF65-F5344CB8AC3E}">
        <p14:creationId xmlns:p14="http://schemas.microsoft.com/office/powerpoint/2010/main" val="30116297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FB36574-61E6-45F4-B2C8-2AB26EE862FF}"/>
              </a:ext>
            </a:extLst>
          </p:cNvPr>
          <p:cNvSpPr/>
          <p:nvPr/>
        </p:nvSpPr>
        <p:spPr>
          <a:xfrm>
            <a:off x="-1" y="0"/>
            <a:ext cx="10058399" cy="77724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62" dirty="0"/>
          </a:p>
        </p:txBody>
      </p:sp>
      <p:sp>
        <p:nvSpPr>
          <p:cNvPr id="7" name="Oval 6"/>
          <p:cNvSpPr/>
          <p:nvPr/>
        </p:nvSpPr>
        <p:spPr>
          <a:xfrm>
            <a:off x="1487110" y="230115"/>
            <a:ext cx="7315200" cy="7315200"/>
          </a:xfrm>
          <a:custGeom>
            <a:avLst/>
            <a:gdLst>
              <a:gd name="connsiteX0" fmla="*/ 0 w 7315200"/>
              <a:gd name="connsiteY0" fmla="*/ 3657600 h 7315200"/>
              <a:gd name="connsiteX1" fmla="*/ 3657600 w 7315200"/>
              <a:gd name="connsiteY1" fmla="*/ 0 h 7315200"/>
              <a:gd name="connsiteX2" fmla="*/ 7315200 w 7315200"/>
              <a:gd name="connsiteY2" fmla="*/ 3657600 h 7315200"/>
              <a:gd name="connsiteX3" fmla="*/ 3657600 w 7315200"/>
              <a:gd name="connsiteY3" fmla="*/ 7315200 h 7315200"/>
              <a:gd name="connsiteX4" fmla="*/ 0 w 7315200"/>
              <a:gd name="connsiteY4" fmla="*/ 3657600 h 7315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0" h="7315200" fill="none" extrusionOk="0">
                <a:moveTo>
                  <a:pt x="0" y="3657600"/>
                </a:moveTo>
                <a:cubicBezTo>
                  <a:pt x="192857" y="1905272"/>
                  <a:pt x="1723787" y="-66"/>
                  <a:pt x="3657600" y="0"/>
                </a:cubicBezTo>
                <a:cubicBezTo>
                  <a:pt x="5447481" y="-84192"/>
                  <a:pt x="7309024" y="1733161"/>
                  <a:pt x="7315200" y="3657600"/>
                </a:cubicBezTo>
                <a:cubicBezTo>
                  <a:pt x="7376431" y="5761574"/>
                  <a:pt x="5753893" y="7333164"/>
                  <a:pt x="3657600" y="7315200"/>
                </a:cubicBezTo>
                <a:cubicBezTo>
                  <a:pt x="1747522" y="7422820"/>
                  <a:pt x="-359518" y="5777328"/>
                  <a:pt x="0" y="3657600"/>
                </a:cubicBezTo>
                <a:close/>
              </a:path>
              <a:path w="7315200" h="7315200" stroke="0" extrusionOk="0">
                <a:moveTo>
                  <a:pt x="0" y="3657600"/>
                </a:moveTo>
                <a:cubicBezTo>
                  <a:pt x="-238610" y="1798340"/>
                  <a:pt x="1686409" y="-36124"/>
                  <a:pt x="3657600" y="0"/>
                </a:cubicBezTo>
                <a:cubicBezTo>
                  <a:pt x="5479223" y="-199351"/>
                  <a:pt x="7210858" y="1707698"/>
                  <a:pt x="7315200" y="3657600"/>
                </a:cubicBezTo>
                <a:cubicBezTo>
                  <a:pt x="6917958" y="5723406"/>
                  <a:pt x="5756673" y="7131570"/>
                  <a:pt x="3657600" y="7315200"/>
                </a:cubicBezTo>
                <a:cubicBezTo>
                  <a:pt x="1718359" y="7323418"/>
                  <a:pt x="-31766" y="5610564"/>
                  <a:pt x="0" y="3657600"/>
                </a:cubicBezTo>
                <a:close/>
              </a:path>
            </a:pathLst>
          </a:custGeom>
          <a:solidFill>
            <a:srgbClr val="996699"/>
          </a:solidFill>
          <a:ln w="57150">
            <a:solidFill>
              <a:schemeClr val="tx1"/>
            </a:solidFill>
            <a:extLst>
              <a:ext uri="{C807C97D-BFC1-408E-A445-0C87EB9F89A2}">
                <ask:lineSketchStyleProps xmlns:ask="http://schemas.microsoft.com/office/drawing/2018/sketchyshapes" sd="2665953337">
                  <a:prstGeom prst="ellipse">
                    <a:avLst/>
                  </a:prstGeom>
                  <ask:type>
                    <ask:lineSketchCurved/>
                  </ask:type>
                </ask:lineSketchStyleProps>
              </a:ext>
            </a:extLs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2" name="Oval 1"/>
          <p:cNvSpPr/>
          <p:nvPr/>
        </p:nvSpPr>
        <p:spPr>
          <a:xfrm>
            <a:off x="1624269" y="457200"/>
            <a:ext cx="7040880" cy="6858000"/>
          </a:xfrm>
          <a:custGeom>
            <a:avLst/>
            <a:gdLst>
              <a:gd name="connsiteX0" fmla="*/ 0 w 7040880"/>
              <a:gd name="connsiteY0" fmla="*/ 3429000 h 6858000"/>
              <a:gd name="connsiteX1" fmla="*/ 3520440 w 7040880"/>
              <a:gd name="connsiteY1" fmla="*/ 0 h 6858000"/>
              <a:gd name="connsiteX2" fmla="*/ 7040880 w 7040880"/>
              <a:gd name="connsiteY2" fmla="*/ 3429000 h 6858000"/>
              <a:gd name="connsiteX3" fmla="*/ 3520440 w 7040880"/>
              <a:gd name="connsiteY3" fmla="*/ 6858000 h 6858000"/>
              <a:gd name="connsiteX4" fmla="*/ 0 w 7040880"/>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0880" h="6858000" fill="none" extrusionOk="0">
                <a:moveTo>
                  <a:pt x="0" y="3429000"/>
                </a:moveTo>
                <a:cubicBezTo>
                  <a:pt x="-28699" y="1654069"/>
                  <a:pt x="1428033" y="140314"/>
                  <a:pt x="3520440" y="0"/>
                </a:cubicBezTo>
                <a:cubicBezTo>
                  <a:pt x="5298647" y="-38943"/>
                  <a:pt x="7279437" y="1627129"/>
                  <a:pt x="7040880" y="3429000"/>
                </a:cubicBezTo>
                <a:cubicBezTo>
                  <a:pt x="6796232" y="5128871"/>
                  <a:pt x="5624202" y="6933616"/>
                  <a:pt x="3520440" y="6858000"/>
                </a:cubicBezTo>
                <a:cubicBezTo>
                  <a:pt x="1545549" y="6774721"/>
                  <a:pt x="-29246" y="5321754"/>
                  <a:pt x="0" y="3429000"/>
                </a:cubicBezTo>
                <a:close/>
              </a:path>
              <a:path w="7040880" h="6858000" stroke="0" extrusionOk="0">
                <a:moveTo>
                  <a:pt x="0" y="3429000"/>
                </a:moveTo>
                <a:cubicBezTo>
                  <a:pt x="134826" y="1569985"/>
                  <a:pt x="1335584" y="89858"/>
                  <a:pt x="3520440" y="0"/>
                </a:cubicBezTo>
                <a:cubicBezTo>
                  <a:pt x="5407825" y="-30095"/>
                  <a:pt x="7230189" y="1722262"/>
                  <a:pt x="7040880" y="3429000"/>
                </a:cubicBezTo>
                <a:cubicBezTo>
                  <a:pt x="7079829" y="5372374"/>
                  <a:pt x="5541339" y="6879819"/>
                  <a:pt x="3520440" y="6858000"/>
                </a:cubicBezTo>
                <a:cubicBezTo>
                  <a:pt x="1599184" y="6613983"/>
                  <a:pt x="93083" y="5401731"/>
                  <a:pt x="0" y="3429000"/>
                </a:cubicBezTo>
                <a:close/>
              </a:path>
            </a:pathLst>
          </a:custGeom>
          <a:solidFill>
            <a:schemeClr val="bg1"/>
          </a:solidFill>
          <a:ln w="76200">
            <a:solidFill>
              <a:schemeClr val="tx1"/>
            </a:solidFill>
            <a:extLst>
              <a:ext uri="{C807C97D-BFC1-408E-A445-0C87EB9F89A2}">
                <ask:lineSketchStyleProps xmlns:ask="http://schemas.microsoft.com/office/drawing/2018/sketchyshapes" sd="119812951">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solidFill>
                <a:srgbClr val="FF0000"/>
              </a:solidFill>
            </a:endParaRPr>
          </a:p>
        </p:txBody>
      </p:sp>
      <p:sp>
        <p:nvSpPr>
          <p:cNvPr id="11" name="TextBox 10">
            <a:extLst>
              <a:ext uri="{FF2B5EF4-FFF2-40B4-BE49-F238E27FC236}">
                <a16:creationId xmlns:a16="http://schemas.microsoft.com/office/drawing/2014/main" id="{AFEDD4BA-1ED9-4763-93CC-C9ADBB38059B}"/>
              </a:ext>
            </a:extLst>
          </p:cNvPr>
          <p:cNvSpPr txBox="1"/>
          <p:nvPr/>
        </p:nvSpPr>
        <p:spPr>
          <a:xfrm>
            <a:off x="0" y="7545315"/>
            <a:ext cx="1989938" cy="276999"/>
          </a:xfrm>
          <a:prstGeom prst="rect">
            <a:avLst/>
          </a:prstGeom>
          <a:noFill/>
        </p:spPr>
        <p:txBody>
          <a:bodyPr wrap="square" rtlCol="0">
            <a:spAutoFit/>
          </a:bodyPr>
          <a:lstStyle/>
          <a:p>
            <a:r>
              <a:rPr lang="en-US" sz="1100" dirty="0">
                <a:latin typeface="KG One More Light" panose="02000506000000020004" pitchFamily="2" charset="0"/>
                <a:ea typeface="KBScaredStraight" panose="02000603000000000000" pitchFamily="2" charset="0"/>
              </a:rPr>
              <a:t>© </a:t>
            </a:r>
            <a:r>
              <a:rPr lang="en-US" sz="1200" dirty="0">
                <a:latin typeface="KG One More Light" panose="02000506000000020004" pitchFamily="2" charset="0"/>
                <a:ea typeface="KBScaredStraight" panose="02000603000000000000" pitchFamily="2" charset="0"/>
              </a:rPr>
              <a:t>Brain Wrinkles</a:t>
            </a:r>
            <a:endParaRPr lang="en-US" sz="1100" dirty="0">
              <a:latin typeface="KG One More Light" panose="02000506000000020004" pitchFamily="2" charset="0"/>
              <a:ea typeface="KBScaredStraight" panose="02000603000000000000" pitchFamily="2" charset="0"/>
            </a:endParaRPr>
          </a:p>
        </p:txBody>
      </p:sp>
      <p:sp>
        <p:nvSpPr>
          <p:cNvPr id="8" name="Rectangle 7">
            <a:extLst>
              <a:ext uri="{FF2B5EF4-FFF2-40B4-BE49-F238E27FC236}">
                <a16:creationId xmlns:a16="http://schemas.microsoft.com/office/drawing/2014/main" id="{271B3F49-CA62-49A8-A8A4-E31AA2650699}"/>
              </a:ext>
            </a:extLst>
          </p:cNvPr>
          <p:cNvSpPr/>
          <p:nvPr/>
        </p:nvSpPr>
        <p:spPr>
          <a:xfrm>
            <a:off x="82819" y="2402816"/>
            <a:ext cx="10058400" cy="1845890"/>
          </a:xfrm>
          <a:prstGeom prst="rect">
            <a:avLst/>
          </a:prstGeom>
          <a:noFill/>
        </p:spPr>
        <p:txBody>
          <a:bodyPr wrap="square" lIns="75438" tIns="37719" rIns="75438" bIns="37719">
            <a:spAutoFit/>
          </a:bodyPr>
          <a:lstStyle/>
          <a:p>
            <a:pPr algn="ctr"/>
            <a:r>
              <a:rPr lang="en-US" sz="11500" dirty="0">
                <a:ln w="57150">
                  <a:solidFill>
                    <a:sysClr val="windowText" lastClr="000000"/>
                  </a:solidFill>
                  <a:prstDash val="solid"/>
                </a:ln>
                <a:solidFill>
                  <a:srgbClr val="0D95D4"/>
                </a:solidFill>
                <a:effectLst>
                  <a:glow rad="101600">
                    <a:srgbClr val="2E3192"/>
                  </a:glow>
                  <a:outerShdw blurRad="38100" dist="22860" dir="5400000" algn="tl" rotWithShape="0">
                    <a:srgbClr val="000000">
                      <a:alpha val="30000"/>
                    </a:srgbClr>
                  </a:outerShdw>
                </a:effectLst>
                <a:latin typeface="KG One More Light BIG" panose="02000506000000020004" pitchFamily="2" charset="0"/>
              </a:rPr>
              <a:t>Natural</a:t>
            </a:r>
            <a:endParaRPr lang="en-US" sz="8800" dirty="0">
              <a:ln w="57150">
                <a:solidFill>
                  <a:sysClr val="windowText" lastClr="000000"/>
                </a:solidFill>
                <a:prstDash val="solid"/>
              </a:ln>
              <a:solidFill>
                <a:srgbClr val="0D95D4"/>
              </a:solidFill>
              <a:effectLst>
                <a:glow rad="101600">
                  <a:srgbClr val="2E3192"/>
                </a:glow>
                <a:outerShdw blurRad="38100" dist="22860" dir="5400000" algn="tl" rotWithShape="0">
                  <a:srgbClr val="000000">
                    <a:alpha val="30000"/>
                  </a:srgbClr>
                </a:outerShdw>
              </a:effectLst>
              <a:latin typeface="KG One More Light BIG" panose="02000506000000020004" pitchFamily="2" charset="0"/>
            </a:endParaRPr>
          </a:p>
        </p:txBody>
      </p:sp>
      <p:sp>
        <p:nvSpPr>
          <p:cNvPr id="9" name="Rectangle 8">
            <a:extLst>
              <a:ext uri="{FF2B5EF4-FFF2-40B4-BE49-F238E27FC236}">
                <a16:creationId xmlns:a16="http://schemas.microsoft.com/office/drawing/2014/main" id="{8D7152F7-A90C-47AB-A813-EAA0E69846B4}"/>
              </a:ext>
            </a:extLst>
          </p:cNvPr>
          <p:cNvSpPr/>
          <p:nvPr/>
        </p:nvSpPr>
        <p:spPr>
          <a:xfrm>
            <a:off x="82819" y="3789593"/>
            <a:ext cx="10058400" cy="1845890"/>
          </a:xfrm>
          <a:prstGeom prst="rect">
            <a:avLst/>
          </a:prstGeom>
          <a:noFill/>
        </p:spPr>
        <p:txBody>
          <a:bodyPr wrap="square" lIns="75438" tIns="37719" rIns="75438" bIns="37719">
            <a:spAutoFit/>
          </a:bodyPr>
          <a:lstStyle/>
          <a:p>
            <a:pPr algn="ctr"/>
            <a:r>
              <a:rPr lang="en-US" sz="11500" dirty="0">
                <a:ln w="57150">
                  <a:solidFill>
                    <a:sysClr val="windowText" lastClr="000000"/>
                  </a:solidFill>
                  <a:prstDash val="solid"/>
                </a:ln>
                <a:solidFill>
                  <a:srgbClr val="0D95D4"/>
                </a:solidFill>
                <a:effectLst>
                  <a:glow rad="101600">
                    <a:srgbClr val="2E3192"/>
                  </a:glow>
                  <a:outerShdw blurRad="38100" dist="22860" dir="5400000" algn="tl" rotWithShape="0">
                    <a:srgbClr val="000000">
                      <a:alpha val="30000"/>
                    </a:srgbClr>
                  </a:outerShdw>
                </a:effectLst>
                <a:latin typeface="KG One More Light BIG" panose="02000506000000020004" pitchFamily="2" charset="0"/>
              </a:rPr>
              <a:t>Resources</a:t>
            </a:r>
            <a:endParaRPr lang="en-US" sz="8800" dirty="0">
              <a:ln w="57150">
                <a:solidFill>
                  <a:sysClr val="windowText" lastClr="000000"/>
                </a:solidFill>
                <a:prstDash val="solid"/>
              </a:ln>
              <a:solidFill>
                <a:srgbClr val="0D95D4"/>
              </a:solidFill>
              <a:effectLst>
                <a:glow rad="101600">
                  <a:srgbClr val="2E3192"/>
                </a:glow>
                <a:outerShdw blurRad="38100" dist="22860" dir="5400000" algn="tl" rotWithShape="0">
                  <a:srgbClr val="000000">
                    <a:alpha val="30000"/>
                  </a:srgbClr>
                </a:outerShdw>
              </a:effectLst>
              <a:latin typeface="KG One More Light BIG" panose="02000506000000020004" pitchFamily="2" charset="0"/>
            </a:endParaRPr>
          </a:p>
        </p:txBody>
      </p:sp>
    </p:spTree>
    <p:extLst>
      <p:ext uri="{BB962C8B-B14F-4D97-AF65-F5344CB8AC3E}">
        <p14:creationId xmlns:p14="http://schemas.microsoft.com/office/powerpoint/2010/main" val="170235317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26483</TotalTime>
  <Words>1935</Words>
  <Application>Microsoft Office PowerPoint</Application>
  <PresentationFormat>Custom</PresentationFormat>
  <Paragraphs>336</Paragraphs>
  <Slides>48</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48</vt:i4>
      </vt:variant>
    </vt:vector>
  </HeadingPairs>
  <TitlesOfParts>
    <vt:vector size="58" baseType="lpstr">
      <vt:lpstr>Arial</vt:lpstr>
      <vt:lpstr>Calibri</vt:lpstr>
      <vt:lpstr>Calibri Light</vt:lpstr>
      <vt:lpstr>KBScaredStraight</vt:lpstr>
      <vt:lpstr>KG First Time In Forever</vt:lpstr>
      <vt:lpstr>KG Manhattan Script</vt:lpstr>
      <vt:lpstr>KG One More Light</vt:lpstr>
      <vt:lpstr>KG One More Light BIG</vt:lpstr>
      <vt:lpstr>KG Sorry Not Sorry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Trantow</dc:creator>
  <cp:lastModifiedBy>Bennett, Tavias</cp:lastModifiedBy>
  <cp:revision>602</cp:revision>
  <cp:lastPrinted>2018-06-12T02:07:03Z</cp:lastPrinted>
  <dcterms:created xsi:type="dcterms:W3CDTF">2014-12-29T15:18:45Z</dcterms:created>
  <dcterms:modified xsi:type="dcterms:W3CDTF">2023-02-21T03:03:45Z</dcterms:modified>
</cp:coreProperties>
</file>